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5" r:id="rId9"/>
    <p:sldId id="263" r:id="rId10"/>
    <p:sldId id="264" r:id="rId11"/>
    <p:sldId id="265" r:id="rId12"/>
    <p:sldId id="266" r:id="rId13"/>
    <p:sldId id="307" r:id="rId14"/>
    <p:sldId id="267" r:id="rId15"/>
    <p:sldId id="268" r:id="rId16"/>
    <p:sldId id="269" r:id="rId17"/>
    <p:sldId id="270" r:id="rId18"/>
    <p:sldId id="308" r:id="rId19"/>
    <p:sldId id="309" r:id="rId20"/>
    <p:sldId id="271" r:id="rId21"/>
    <p:sldId id="272" r:id="rId22"/>
    <p:sldId id="273" r:id="rId23"/>
    <p:sldId id="310" r:id="rId24"/>
    <p:sldId id="311" r:id="rId25"/>
    <p:sldId id="274" r:id="rId26"/>
    <p:sldId id="275" r:id="rId27"/>
    <p:sldId id="276" r:id="rId28"/>
    <p:sldId id="277" r:id="rId29"/>
    <p:sldId id="312" r:id="rId30"/>
    <p:sldId id="278" r:id="rId31"/>
    <p:sldId id="279" r:id="rId32"/>
    <p:sldId id="285" r:id="rId33"/>
    <p:sldId id="286" r:id="rId34"/>
    <p:sldId id="287" r:id="rId35"/>
    <p:sldId id="288" r:id="rId36"/>
    <p:sldId id="289" r:id="rId37"/>
    <p:sldId id="290" r:id="rId38"/>
    <p:sldId id="314" r:id="rId39"/>
    <p:sldId id="313" r:id="rId40"/>
    <p:sldId id="292" r:id="rId41"/>
    <p:sldId id="293" r:id="rId42"/>
    <p:sldId id="294" r:id="rId43"/>
    <p:sldId id="295" r:id="rId44"/>
    <p:sldId id="296" r:id="rId45"/>
    <p:sldId id="297" r:id="rId46"/>
    <p:sldId id="317" r:id="rId47"/>
    <p:sldId id="298" r:id="rId48"/>
    <p:sldId id="299" r:id="rId49"/>
    <p:sldId id="300" r:id="rId50"/>
    <p:sldId id="301" r:id="rId51"/>
    <p:sldId id="302" r:id="rId52"/>
    <p:sldId id="303" r:id="rId53"/>
    <p:sldId id="316" r:id="rId54"/>
    <p:sldId id="304" r:id="rId55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00B1F1"/>
    <a:srgbClr val="81A489"/>
    <a:srgbClr val="355B6E"/>
    <a:srgbClr val="364556"/>
    <a:srgbClr val="98C19E"/>
    <a:srgbClr val="374556"/>
    <a:srgbClr val="E7B071"/>
    <a:srgbClr val="7893B7"/>
    <a:srgbClr val="557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20"/>
    <p:restoredTop sz="81375"/>
  </p:normalViewPr>
  <p:slideViewPr>
    <p:cSldViewPr snapToGrid="0">
      <p:cViewPr>
        <p:scale>
          <a:sx n="59" d="100"/>
          <a:sy n="59" d="100"/>
        </p:scale>
        <p:origin x="149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1411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51000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3" name="Shape 8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E9374-B1BD-2D68-85FE-2387587E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9DEE142A-3565-7F46-F0B7-B6D6C83C4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B6F81F08-5E21-691E-89B9-E8C01D0172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4064773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9323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96374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27691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Shape 150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3" name="Shape 15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71367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14691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free</a:t>
            </a:r>
            <a:r>
              <a:rPr lang="da-DK" dirty="0"/>
              <a:t> to book a meeting with </a:t>
            </a:r>
            <a:r>
              <a:rPr lang="da-DK" dirty="0" err="1"/>
              <a:t>us</a:t>
            </a:r>
            <a:r>
              <a:rPr lang="da-DK" dirty="0"/>
              <a:t> to </a:t>
            </a:r>
            <a:r>
              <a:rPr lang="da-DK" dirty="0" err="1"/>
              <a:t>dicuss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. </a:t>
            </a:r>
          </a:p>
          <a:p>
            <a:r>
              <a:rPr lang="da-DK" dirty="0" err="1"/>
              <a:t>Decide</a:t>
            </a:r>
            <a:r>
              <a:rPr lang="da-DK" dirty="0"/>
              <a:t> on a </a:t>
            </a:r>
            <a:r>
              <a:rPr lang="da-DK" dirty="0" err="1"/>
              <a:t>working</a:t>
            </a:r>
            <a:r>
              <a:rPr lang="da-DK" dirty="0"/>
              <a:t> model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dirty="0"/>
              <a:t> for the </a:t>
            </a:r>
            <a:r>
              <a:rPr lang="da-DK" dirty="0" err="1"/>
              <a:t>project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PhD</a:t>
            </a:r>
            <a:r>
              <a:rPr lang="da-DK" dirty="0"/>
              <a:t> students </a:t>
            </a:r>
            <a:r>
              <a:rPr lang="da-DK" dirty="0" err="1"/>
              <a:t>gets</a:t>
            </a:r>
            <a:r>
              <a:rPr lang="da-DK" dirty="0"/>
              <a:t> 10 </a:t>
            </a:r>
            <a:r>
              <a:rPr lang="da-DK" dirty="0" err="1"/>
              <a:t>hrs</a:t>
            </a:r>
            <a:r>
              <a:rPr lang="da-DK" dirty="0"/>
              <a:t> of supervision for </a:t>
            </a:r>
            <a:r>
              <a:rPr lang="da-DK" dirty="0" err="1"/>
              <a:t>free</a:t>
            </a:r>
            <a:r>
              <a:rPr lang="da-DK" dirty="0"/>
              <a:t>.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201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[Talk </a:t>
            </a:r>
            <a:r>
              <a:rPr lang="da-DK" dirty="0" err="1"/>
              <a:t>shortly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. Open source, </a:t>
            </a:r>
            <a:r>
              <a:rPr lang="da-DK" dirty="0" err="1"/>
              <a:t>easy</a:t>
            </a:r>
            <a:r>
              <a:rPr lang="da-DK" dirty="0"/>
              <a:t> and </a:t>
            </a:r>
            <a:r>
              <a:rPr lang="da-DK" dirty="0" err="1"/>
              <a:t>intuative</a:t>
            </a:r>
            <a:r>
              <a:rPr lang="da-DK" dirty="0"/>
              <a:t> for data </a:t>
            </a:r>
            <a:r>
              <a:rPr lang="da-DK" dirty="0" err="1"/>
              <a:t>wrangling</a:t>
            </a:r>
            <a:r>
              <a:rPr lang="da-DK" dirty="0"/>
              <a:t> and plotting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steps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do to </a:t>
            </a:r>
            <a:r>
              <a:rPr lang="da-DK" dirty="0" err="1"/>
              <a:t>your</a:t>
            </a:r>
            <a:r>
              <a:rPr lang="da-DK" dirty="0"/>
              <a:t> data]</a:t>
            </a:r>
          </a:p>
        </p:txBody>
      </p:sp>
    </p:spTree>
    <p:extLst>
      <p:ext uri="{BB962C8B-B14F-4D97-AF65-F5344CB8AC3E}">
        <p14:creationId xmlns:p14="http://schemas.microsoft.com/office/powerpoint/2010/main" val="874725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30082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</a:t>
            </a:r>
            <a:r>
              <a:rPr lang="da-DK" dirty="0" err="1"/>
              <a:t>Copy</a:t>
            </a:r>
            <a:r>
              <a:rPr lang="da-DK" dirty="0"/>
              <a:t> of </a:t>
            </a:r>
            <a:r>
              <a:rPr lang="da-DK" dirty="0" err="1"/>
              <a:t>previous</a:t>
            </a:r>
            <a:r>
              <a:rPr lang="da-DK" dirty="0"/>
              <a:t> slide but with potential </a:t>
            </a:r>
            <a:r>
              <a:rPr lang="da-DK" dirty="0" err="1"/>
              <a:t>update</a:t>
            </a:r>
            <a:r>
              <a:rPr lang="da-DK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70550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Possibility</a:t>
            </a:r>
            <a:r>
              <a:rPr lang="da-DK" dirty="0"/>
              <a:t> to bring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876761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Markdown is a plain text language with formatting syntax designed so that it can be converted to HTML and many other formats.</a:t>
            </a:r>
          </a:p>
          <a:p>
            <a:endParaRPr dirty="0"/>
          </a:p>
          <a:p>
            <a:r>
              <a:rPr dirty="0"/>
              <a:t>They are written using an extension of markdown syntax that enables R code to be embedded in them in a way which can later be executed.  </a:t>
            </a:r>
          </a:p>
          <a:p>
            <a:endParaRPr dirty="0"/>
          </a:p>
          <a:p>
            <a:r>
              <a:rPr dirty="0" err="1"/>
              <a:t>Knitr</a:t>
            </a:r>
            <a:r>
              <a:rPr dirty="0"/>
              <a:t>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  <p:extLst>
      <p:ext uri="{BB962C8B-B14F-4D97-AF65-F5344CB8AC3E}">
        <p14:creationId xmlns:p14="http://schemas.microsoft.com/office/powerpoint/2010/main" val="313512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hf sldNum="0" hdr="0" ftr="0" dt="0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tagged/r" TargetMode="External"/><Relationship Id="rId13" Type="http://schemas.openxmlformats.org/officeDocument/2006/relationships/hyperlink" Target="https://www.codecademy.com/" TargetMode="External"/><Relationship Id="rId3" Type="http://schemas.openxmlformats.org/officeDocument/2006/relationships/hyperlink" Target="https://rstudio.com/resources/cheatsheets/" TargetMode="External"/><Relationship Id="rId7" Type="http://schemas.openxmlformats.org/officeDocument/2006/relationships/hyperlink" Target="https://blog.revolutionanalytics.com/" TargetMode="External"/><Relationship Id="rId12" Type="http://schemas.openxmlformats.org/officeDocument/2006/relationships/hyperlink" Target="https://www.datacamp.com/" TargetMode="External"/><Relationship Id="rId2" Type="http://schemas.openxmlformats.org/officeDocument/2006/relationships/hyperlink" Target="https://rseek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rending/r" TargetMode="External"/><Relationship Id="rId11" Type="http://schemas.openxmlformats.org/officeDocument/2006/relationships/hyperlink" Target="https://www.r-bloggers.com/best-books-to-learn-r-programming/" TargetMode="External"/><Relationship Id="rId5" Type="http://schemas.openxmlformats.org/officeDocument/2006/relationships/hyperlink" Target="https://www.statmethods.net/r-tutorial/index.html" TargetMode="External"/><Relationship Id="rId15" Type="http://schemas.openxmlformats.org/officeDocument/2006/relationships/hyperlink" Target="https://www.r-project.org/" TargetMode="External"/><Relationship Id="rId10" Type="http://schemas.openxmlformats.org/officeDocument/2006/relationships/hyperlink" Target="http://r-statistics.co/Top50-Ggplot2-Visualizations-MasterList-R-Code.html" TargetMode="External"/><Relationship Id="rId4" Type="http://schemas.openxmlformats.org/officeDocument/2006/relationships/hyperlink" Target="http://www.cookbook-r.com/" TargetMode="External"/><Relationship Id="rId9" Type="http://schemas.openxmlformats.org/officeDocument/2006/relationships/hyperlink" Target="https://www.r-graph-gallery.com/" TargetMode="External"/><Relationship Id="rId14" Type="http://schemas.openxmlformats.org/officeDocument/2006/relationships/hyperlink" Target="https://www.coursera.org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hyperlink" Target="https://datalab.science.ku.dk/" TargetMode="External"/><Relationship Id="rId10" Type="http://schemas.openxmlformats.org/officeDocument/2006/relationships/image" Target="../media/image8.jpeg"/><Relationship Id="rId4" Type="http://schemas.openxmlformats.org/officeDocument/2006/relationships/hyperlink" Target="https://heads.ku.dk/" TargetMode="External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2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eg"/><Relationship Id="rId4" Type="http://schemas.openxmlformats.org/officeDocument/2006/relationships/hyperlink" Target="https://center-for-health-data-science.github.io/FromExceltoR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net/glmnet.pdf" TargetMode="External"/><Relationship Id="rId13" Type="http://schemas.openxmlformats.org/officeDocument/2006/relationships/hyperlink" Target="https://rpkgs.datanovia.com/survminer/" TargetMode="External"/><Relationship Id="rId3" Type="http://schemas.openxmlformats.org/officeDocument/2006/relationships/hyperlink" Target="https://cran.microsoft.com/snapshot/2017-08-01/web/packages/sjPlot/vignettes/sjplmer.html" TargetMode="External"/><Relationship Id="rId7" Type="http://schemas.openxmlformats.org/officeDocument/2006/relationships/image" Target="../media/image90.jpeg"/><Relationship Id="rId12" Type="http://schemas.openxmlformats.org/officeDocument/2006/relationships/hyperlink" Target="https://cran.r-project.org/web/packages/survminer/survminer.pdf" TargetMode="External"/><Relationship Id="rId17" Type="http://schemas.openxmlformats.org/officeDocument/2006/relationships/hyperlink" Target="https://cran.r-project.org/web/packages/incidence/vignettes/customize_plot.html" TargetMode="External"/><Relationship Id="rId2" Type="http://schemas.openxmlformats.org/officeDocument/2006/relationships/hyperlink" Target="https://cran.r-project.org/web/packages/lme4/vignettes/lmer.pdf" TargetMode="External"/><Relationship Id="rId16" Type="http://schemas.openxmlformats.org/officeDocument/2006/relationships/hyperlink" Target="https://rviews.rstudio.com/2020/03/05/covid-19-epidemiology-with-r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11" Type="http://schemas.openxmlformats.org/officeDocument/2006/relationships/hyperlink" Target="https://rviews.rstudio.com/2017/09/25/survival-analysis-with-r/" TargetMode="External"/><Relationship Id="rId5" Type="http://schemas.openxmlformats.org/officeDocument/2006/relationships/image" Target="../media/image88.png"/><Relationship Id="rId15" Type="http://schemas.openxmlformats.org/officeDocument/2006/relationships/hyperlink" Target="https://cran.r-project.org/web/packages/Epi/index.html" TargetMode="External"/><Relationship Id="rId10" Type="http://schemas.openxmlformats.org/officeDocument/2006/relationships/hyperlink" Target="https://www.datacamp.com/community/tutorials/tutorial-ridge-lasso-elastic-net" TargetMode="External"/><Relationship Id="rId4" Type="http://schemas.openxmlformats.org/officeDocument/2006/relationships/hyperlink" Target="https://cran.r-project.org/web/packages/glmmTMB/index.html" TargetMode="External"/><Relationship Id="rId9" Type="http://schemas.openxmlformats.org/officeDocument/2006/relationships/hyperlink" Target="https://cran.r-project.org/web/packages/elasticnet/elasticnet.pdf" TargetMode="External"/><Relationship Id="rId14" Type="http://schemas.openxmlformats.org/officeDocument/2006/relationships/image" Target="../media/image91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lgatto.github.io/IntroMachineLearningWithR/an-introduction-to-machine-learning-with-r.html" TargetMode="External"/><Relationship Id="rId13" Type="http://schemas.openxmlformats.org/officeDocument/2006/relationships/image" Target="../media/image97.tif"/><Relationship Id="rId18" Type="http://schemas.openxmlformats.org/officeDocument/2006/relationships/image" Target="../media/image102.png"/><Relationship Id="rId3" Type="http://schemas.openxmlformats.org/officeDocument/2006/relationships/hyperlink" Target="https://amices.org/mice/" TargetMode="External"/><Relationship Id="rId7" Type="http://schemas.openxmlformats.org/officeDocument/2006/relationships/image" Target="../media/image92.png"/><Relationship Id="rId12" Type="http://schemas.openxmlformats.org/officeDocument/2006/relationships/image" Target="../media/image96.tif"/><Relationship Id="rId17" Type="http://schemas.openxmlformats.org/officeDocument/2006/relationships/image" Target="../media/image101.png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100.t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nsorflow.rstudio.com/" TargetMode="External"/><Relationship Id="rId11" Type="http://schemas.openxmlformats.org/officeDocument/2006/relationships/image" Target="../media/image95.tif"/><Relationship Id="rId5" Type="http://schemas.openxmlformats.org/officeDocument/2006/relationships/hyperlink" Target="https://keras.rstudio.com/" TargetMode="External"/><Relationship Id="rId15" Type="http://schemas.openxmlformats.org/officeDocument/2006/relationships/image" Target="../media/image99.tif"/><Relationship Id="rId10" Type="http://schemas.openxmlformats.org/officeDocument/2006/relationships/image" Target="../media/image94.tif"/><Relationship Id="rId4" Type="http://schemas.openxmlformats.org/officeDocument/2006/relationships/hyperlink" Target="https://plotly-r.com/d-charts.html" TargetMode="External"/><Relationship Id="rId9" Type="http://schemas.openxmlformats.org/officeDocument/2006/relationships/image" Target="../media/image93.tif"/><Relationship Id="rId14" Type="http://schemas.openxmlformats.org/officeDocument/2006/relationships/image" Target="../media/image98.ti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hyperlink" Target="http://www.bioconductor.org/packages/release/BiocViews.html" TargetMode="External"/><Relationship Id="rId3" Type="http://schemas.openxmlformats.org/officeDocument/2006/relationships/hyperlink" Target="http://www.bioconductor.org/packages/release/BiocViews.html#___RNASeq" TargetMode="External"/><Relationship Id="rId7" Type="http://schemas.openxmlformats.org/officeDocument/2006/relationships/image" Target="../media/image106.png"/><Relationship Id="rId12" Type="http://schemas.openxmlformats.org/officeDocument/2006/relationships/image" Target="../media/image111.jpeg"/><Relationship Id="rId2" Type="http://schemas.openxmlformats.org/officeDocument/2006/relationships/hyperlink" Target="https://www.uni-regensburg.de/medizin/epidemiologie-praeventivmedizin/genetische-epidemiologie/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92.png"/><Relationship Id="rId3" Type="http://schemas.openxmlformats.org/officeDocument/2006/relationships/image" Target="../media/image102.png"/><Relationship Id="rId7" Type="http://schemas.openxmlformats.org/officeDocument/2006/relationships/image" Target="../media/image115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101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113.png"/><Relationship Id="rId15" Type="http://schemas.openxmlformats.org/officeDocument/2006/relationships/image" Target="../media/image118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112.jpeg"/><Relationship Id="rId9" Type="http://schemas.openxmlformats.org/officeDocument/2006/relationships/image" Target="../media/image116.png"/><Relationship Id="rId1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heads.ku.dk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linkedin.com/company/ucph-heads/" TargetMode="Externa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074" y="-149788"/>
            <a:ext cx="12989628" cy="14080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49788"/>
            <a:ext cx="14232629" cy="14080942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-8890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889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55455" y="-149788"/>
            <a:ext cx="13057246" cy="14080942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onnection Line"/>
          <p:cNvSpPr/>
          <p:nvPr/>
        </p:nvSpPr>
        <p:spPr>
          <a:xfrm>
            <a:off x="1519354" y="6878274"/>
            <a:ext cx="16072296" cy="5405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88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3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89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/>
          <p:cNvGrpSpPr/>
          <p:nvPr/>
        </p:nvGrpSpPr>
        <p:grpSpPr>
          <a:xfrm>
            <a:off x="7341378" y="1269836"/>
            <a:ext cx="10532301" cy="3789415"/>
            <a:chOff x="0" y="69892"/>
            <a:chExt cx="10532300" cy="3789413"/>
          </a:xfrm>
        </p:grpSpPr>
        <p:sp>
          <p:nvSpPr>
            <p:cNvPr id="390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1" name="FROM EXCEL TO R"/>
            <p:cNvSpPr txBox="1"/>
            <p:nvPr/>
          </p:nvSpPr>
          <p:spPr>
            <a:xfrm>
              <a:off x="2362209" y="69892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2" name="Line"/>
            <p:cNvSpPr/>
            <p:nvPr/>
          </p:nvSpPr>
          <p:spPr>
            <a:xfrm>
              <a:off x="123798" y="354020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4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98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9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40A195B9-234D-FF42-6ACD-226A863AC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8" b="96889" l="889" r="97778">
                        <a14:foregroundMark x1="34222" y1="23111" x2="34222" y2="23111"/>
                        <a14:foregroundMark x1="17778" y1="20000" x2="46667" y2="22667"/>
                        <a14:foregroundMark x1="46667" y1="22667" x2="59556" y2="50667"/>
                        <a14:foregroundMark x1="59556" y1="50667" x2="60889" y2="76000"/>
                        <a14:foregroundMark x1="60889" y1="76000" x2="52444" y2="92889"/>
                        <a14:foregroundMark x1="52444" y1="92889" x2="34667" y2="87556"/>
                        <a14:foregroundMark x1="34667" y1="87556" x2="19111" y2="64000"/>
                        <a14:foregroundMark x1="19111" y1="64000" x2="4889" y2="53333"/>
                        <a14:foregroundMark x1="4889" y1="53333" x2="6667" y2="28000"/>
                        <a14:foregroundMark x1="6667" y1="28000" x2="18667" y2="13333"/>
                        <a14:foregroundMark x1="18667" y1="13333" x2="18667" y2="13333"/>
                        <a14:foregroundMark x1="66222" y1="14222" x2="83556" y2="17778"/>
                        <a14:foregroundMark x1="83556" y1="17778" x2="95556" y2="34667"/>
                        <a14:foregroundMark x1="95556" y1="34667" x2="98222" y2="76889"/>
                        <a14:foregroundMark x1="98222" y1="76889" x2="73778" y2="83556"/>
                        <a14:foregroundMark x1="73778" y1="83556" x2="66222" y2="83556"/>
                        <a14:foregroundMark x1="48444" y1="4444" x2="4889" y2="17778"/>
                        <a14:foregroundMark x1="4889" y1="17778" x2="444" y2="60889"/>
                        <a14:foregroundMark x1="444" y1="60889" x2="7556" y2="76444"/>
                        <a14:foregroundMark x1="7556" y1="76444" x2="38667" y2="91111"/>
                        <a14:foregroundMark x1="38667" y1="91111" x2="38667" y2="91111"/>
                        <a14:foregroundMark x1="53778" y1="96889" x2="35111" y2="38222"/>
                        <a14:foregroundMark x1="21778" y1="46222" x2="57778" y2="51556"/>
                        <a14:foregroundMark x1="57778" y1="51556" x2="62222" y2="30667"/>
                        <a14:foregroundMark x1="62222" y1="30667" x2="45333" y2="44000"/>
                        <a14:foregroundMark x1="45333" y1="44000" x2="51111" y2="64000"/>
                        <a14:foregroundMark x1="51111" y1="64000" x2="77333" y2="57778"/>
                        <a14:foregroundMark x1="77333" y1="57778" x2="77333" y2="33333"/>
                        <a14:foregroundMark x1="77333" y1="33333" x2="59556" y2="34667"/>
                        <a14:foregroundMark x1="59556" y1="34667" x2="55556" y2="56889"/>
                        <a14:foregroundMark x1="55556" y1="56889" x2="82222" y2="50222"/>
                        <a14:foregroundMark x1="82222" y1="50222" x2="70667" y2="22667"/>
                        <a14:foregroundMark x1="70667" y1="22667" x2="54222" y2="48000"/>
                        <a14:foregroundMark x1="54222" y1="48000" x2="74222" y2="62667"/>
                        <a14:foregroundMark x1="74222" y1="62667" x2="44889" y2="59111"/>
                        <a14:foregroundMark x1="44889" y1="59111" x2="59556" y2="68444"/>
                        <a14:foregroundMark x1="59556" y1="68444" x2="33778" y2="38667"/>
                        <a14:foregroundMark x1="33778" y1="38667" x2="21778" y2="60444"/>
                        <a14:foregroundMark x1="21778" y1="60444" x2="34667" y2="39556"/>
                        <a14:foregroundMark x1="34667" y1="39556" x2="9333" y2="36000"/>
                        <a14:foregroundMark x1="9333" y1="36000" x2="22222" y2="46667"/>
                        <a14:foregroundMark x1="22222" y1="46667" x2="5333" y2="84000"/>
                        <a14:foregroundMark x1="49333" y1="6222" x2="53778" y2="12889"/>
                        <a14:foregroundMark x1="889" y1="17778" x2="1778" y2="85778"/>
                        <a14:foregroundMark x1="81778" y1="59111" x2="85778" y2="78222"/>
                        <a14:foregroundMark x1="85778" y1="78222" x2="80889" y2="60889"/>
                        <a14:foregroundMark x1="80889" y1="60889" x2="80444" y2="72889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873" y="12284041"/>
            <a:ext cx="1105786" cy="1169581"/>
          </a:xfrm>
          <a:prstGeom prst="rect">
            <a:avLst/>
          </a:prstGeom>
        </p:spPr>
      </p:pic>
      <p:pic>
        <p:nvPicPr>
          <p:cNvPr id="4" name="Grafik 3" descr="Neptun kontur">
            <a:extLst>
              <a:ext uri="{FF2B5EF4-FFF2-40B4-BE49-F238E27FC236}">
                <a16:creationId xmlns:a16="http://schemas.microsoft.com/office/drawing/2014/main" id="{90CFA52E-1574-C4D6-5933-1339F1DFA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40121" y="11694345"/>
            <a:ext cx="2353641" cy="23536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7893B7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06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03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04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05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0" name="Group"/>
          <p:cNvGrpSpPr/>
          <p:nvPr/>
        </p:nvGrpSpPr>
        <p:grpSpPr>
          <a:xfrm>
            <a:off x="16310613" y="5233644"/>
            <a:ext cx="741291" cy="808642"/>
            <a:chOff x="0" y="-66886"/>
            <a:chExt cx="741289" cy="808640"/>
          </a:xfrm>
        </p:grpSpPr>
        <p:sp>
          <p:nvSpPr>
            <p:cNvPr id="407" name="Circle"/>
            <p:cNvSpPr/>
            <p:nvPr/>
          </p:nvSpPr>
          <p:spPr>
            <a:xfrm>
              <a:off x="0" y="10931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8" name="Oval"/>
            <p:cNvSpPr/>
            <p:nvPr/>
          </p:nvSpPr>
          <p:spPr>
            <a:xfrm>
              <a:off x="163823" y="28108"/>
              <a:ext cx="413644" cy="24358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9" name="R"/>
            <p:cNvSpPr txBox="1"/>
            <p:nvPr/>
          </p:nvSpPr>
          <p:spPr>
            <a:xfrm>
              <a:off x="147249" y="-66887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1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2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4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5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7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18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0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1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2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3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4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26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grpSp>
        <p:nvGrpSpPr>
          <p:cNvPr id="431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38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5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39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6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37" name="8"/>
          <p:cNvSpPr txBox="1"/>
          <p:nvPr/>
        </p:nvSpPr>
        <p:spPr>
          <a:xfrm>
            <a:off x="374649" y="13221116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3" name="Billede 2" descr="Et billede, der indeholder skærmbillede, Font/skrifttype, Grafik, logo&#10;&#10;Automatisk genereret beskrivelse">
            <a:extLst>
              <a:ext uri="{FF2B5EF4-FFF2-40B4-BE49-F238E27FC236}">
                <a16:creationId xmlns:a16="http://schemas.microsoft.com/office/drawing/2014/main" id="{99DE448E-6EC5-E30A-ABDA-6332664EC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050" y="9930906"/>
            <a:ext cx="1849326" cy="2126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49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2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0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/>
            </a:p>
          </p:txBody>
        </p:sp>
        <p:sp>
          <p:nvSpPr>
            <p:cNvPr id="451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53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4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56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7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8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9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2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0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63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8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66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7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1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69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0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4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2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3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75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6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7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8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9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0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12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3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4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5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6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7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8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9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0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1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2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3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493" name="R"/>
          <p:cNvSpPr txBox="1"/>
          <p:nvPr/>
        </p:nvSpPr>
        <p:spPr>
          <a:xfrm>
            <a:off x="2083812" y="8783718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R</a:t>
            </a:r>
          </a:p>
        </p:txBody>
      </p:sp>
      <p:sp>
        <p:nvSpPr>
          <p:cNvPr id="494" name="R…"/>
          <p:cNvSpPr txBox="1"/>
          <p:nvPr/>
        </p:nvSpPr>
        <p:spPr>
          <a:xfrm>
            <a:off x="5524419" y="6053933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Studio</a:t>
            </a:r>
          </a:p>
        </p:txBody>
      </p:sp>
      <p:sp>
        <p:nvSpPr>
          <p:cNvPr id="495" name=".R"/>
          <p:cNvSpPr txBox="1"/>
          <p:nvPr/>
        </p:nvSpPr>
        <p:spPr>
          <a:xfrm>
            <a:off x="9266515" y="6286131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496" name=".Rmd"/>
          <p:cNvSpPr txBox="1"/>
          <p:nvPr/>
        </p:nvSpPr>
        <p:spPr>
          <a:xfrm>
            <a:off x="11118463" y="6443459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.</a:t>
            </a:r>
            <a:r>
              <a:rPr lang="da-DK" dirty="0" err="1"/>
              <a:t>qmd</a:t>
            </a:r>
            <a:endParaRPr dirty="0"/>
          </a:p>
        </p:txBody>
      </p:sp>
      <p:sp>
        <p:nvSpPr>
          <p:cNvPr id="497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498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Function</a:t>
            </a:r>
          </a:p>
        </p:txBody>
      </p:sp>
      <p:sp>
        <p:nvSpPr>
          <p:cNvPr id="499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Arguments</a:t>
            </a:r>
          </a:p>
        </p:txBody>
      </p:sp>
      <p:sp>
        <p:nvSpPr>
          <p:cNvPr id="500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4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2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5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4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6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6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07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08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09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0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1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449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2" name="Group"/>
          <p:cNvGrpSpPr/>
          <p:nvPr/>
        </p:nvGrpSpPr>
        <p:grpSpPr>
          <a:xfrm>
            <a:off x="6270783" y="3550437"/>
            <a:ext cx="2449744" cy="2416748"/>
            <a:chOff x="0" y="0"/>
            <a:chExt cx="2449743" cy="2416746"/>
          </a:xfrm>
        </p:grpSpPr>
        <p:sp>
          <p:nvSpPr>
            <p:cNvPr id="450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/>
            </a:p>
          </p:txBody>
        </p:sp>
        <p:sp>
          <p:nvSpPr>
            <p:cNvPr id="451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14778952" y="3781651"/>
            <a:ext cx="2098251" cy="2126583"/>
            <a:chOff x="0" y="0"/>
            <a:chExt cx="2098249" cy="2126581"/>
          </a:xfrm>
        </p:grpSpPr>
        <p:sp>
          <p:nvSpPr>
            <p:cNvPr id="453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4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2" name="Group"/>
          <p:cNvGrpSpPr/>
          <p:nvPr/>
        </p:nvGrpSpPr>
        <p:grpSpPr>
          <a:xfrm>
            <a:off x="14549359" y="6048643"/>
            <a:ext cx="1909721" cy="1931097"/>
            <a:chOff x="0" y="0"/>
            <a:chExt cx="1909720" cy="1931096"/>
          </a:xfrm>
        </p:grpSpPr>
        <p:sp>
          <p:nvSpPr>
            <p:cNvPr id="460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16487136" y="6066526"/>
            <a:ext cx="1909721" cy="1931097"/>
            <a:chOff x="0" y="0"/>
            <a:chExt cx="1909720" cy="1931096"/>
          </a:xfrm>
        </p:grpSpPr>
        <p:sp>
          <p:nvSpPr>
            <p:cNvPr id="463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93" name="R"/>
          <p:cNvSpPr txBox="1"/>
          <p:nvPr/>
        </p:nvSpPr>
        <p:spPr>
          <a:xfrm>
            <a:off x="6957963" y="3741639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R</a:t>
            </a:r>
          </a:p>
        </p:txBody>
      </p:sp>
      <p:sp>
        <p:nvSpPr>
          <p:cNvPr id="494" name="R…"/>
          <p:cNvSpPr txBox="1"/>
          <p:nvPr/>
        </p:nvSpPr>
        <p:spPr>
          <a:xfrm>
            <a:off x="14719480" y="4090774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Studio</a:t>
            </a:r>
          </a:p>
        </p:txBody>
      </p:sp>
      <p:sp>
        <p:nvSpPr>
          <p:cNvPr id="495" name=".R"/>
          <p:cNvSpPr txBox="1"/>
          <p:nvPr/>
        </p:nvSpPr>
        <p:spPr>
          <a:xfrm>
            <a:off x="14726947" y="6479133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496" name=".Rmd"/>
          <p:cNvSpPr txBox="1"/>
          <p:nvPr/>
        </p:nvSpPr>
        <p:spPr>
          <a:xfrm>
            <a:off x="16578895" y="6636461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.</a:t>
            </a:r>
            <a:r>
              <a:rPr lang="da-DK" dirty="0" err="1"/>
              <a:t>qmd</a:t>
            </a:r>
            <a:endParaRPr dirty="0"/>
          </a:p>
        </p:txBody>
      </p:sp>
      <p:sp>
        <p:nvSpPr>
          <p:cNvPr id="506" name="Language"/>
          <p:cNvSpPr txBox="1"/>
          <p:nvPr/>
        </p:nvSpPr>
        <p:spPr>
          <a:xfrm>
            <a:off x="1688869" y="4476498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dirty="0"/>
              <a:t>The </a:t>
            </a:r>
            <a:r>
              <a:rPr lang="da-DK" sz="3600" dirty="0" err="1"/>
              <a:t>coding</a:t>
            </a:r>
            <a:r>
              <a:rPr lang="da-DK" sz="3600" dirty="0"/>
              <a:t> l</a:t>
            </a:r>
            <a:r>
              <a:rPr sz="3600" dirty="0" err="1"/>
              <a:t>anguage</a:t>
            </a:r>
            <a:r>
              <a:rPr lang="da-DK" sz="3600" dirty="0"/>
              <a:t>		</a:t>
            </a:r>
            <a:r>
              <a:rPr lang="da-DK" sz="3600" dirty="0" err="1"/>
              <a:t>can</a:t>
            </a:r>
            <a:r>
              <a:rPr lang="da-DK" sz="3600" dirty="0"/>
              <a:t> </a:t>
            </a:r>
            <a:r>
              <a:rPr lang="da-DK" sz="3600" dirty="0" err="1"/>
              <a:t>be</a:t>
            </a:r>
            <a:r>
              <a:rPr lang="da-DK" sz="3600" dirty="0"/>
              <a:t> </a:t>
            </a:r>
            <a:r>
              <a:rPr lang="da-DK" sz="3600" dirty="0" err="1"/>
              <a:t>written</a:t>
            </a:r>
            <a:r>
              <a:rPr lang="da-DK" sz="3600" dirty="0"/>
              <a:t> in the Editor  </a:t>
            </a:r>
            <a:endParaRPr sz="3600" dirty="0"/>
          </a:p>
        </p:txBody>
      </p:sp>
      <p:sp>
        <p:nvSpPr>
          <p:cNvPr id="2" name="Language">
            <a:extLst>
              <a:ext uri="{FF2B5EF4-FFF2-40B4-BE49-F238E27FC236}">
                <a16:creationId xmlns:a16="http://schemas.microsoft.com/office/drawing/2014/main" id="{24A71693-C28F-91B5-B1C8-8A85729A46B4}"/>
              </a:ext>
            </a:extLst>
          </p:cNvPr>
          <p:cNvSpPr txBox="1"/>
          <p:nvPr/>
        </p:nvSpPr>
        <p:spPr>
          <a:xfrm>
            <a:off x="1688869" y="6648982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dirty="0"/>
              <a:t>The files </a:t>
            </a:r>
            <a:r>
              <a:rPr lang="da-DK" sz="3600" dirty="0" err="1"/>
              <a:t>you</a:t>
            </a:r>
            <a:r>
              <a:rPr lang="da-DK" sz="3600" dirty="0"/>
              <a:t> </a:t>
            </a:r>
            <a:r>
              <a:rPr lang="da-DK" sz="3600" dirty="0" err="1"/>
              <a:t>write</a:t>
            </a:r>
            <a:r>
              <a:rPr lang="da-DK" sz="3600" dirty="0"/>
              <a:t> </a:t>
            </a:r>
            <a:r>
              <a:rPr lang="da-DK" sz="3600" dirty="0" err="1"/>
              <a:t>code</a:t>
            </a:r>
            <a:r>
              <a:rPr lang="da-DK" sz="3600" dirty="0"/>
              <a:t> in </a:t>
            </a:r>
            <a:r>
              <a:rPr lang="da-DK" sz="3600" dirty="0" err="1"/>
              <a:t>are</a:t>
            </a:r>
            <a:r>
              <a:rPr lang="da-DK" sz="3600" dirty="0"/>
              <a:t> </a:t>
            </a:r>
            <a:r>
              <a:rPr lang="da-DK" sz="3600" dirty="0" err="1"/>
              <a:t>called</a:t>
            </a:r>
            <a:r>
              <a:rPr lang="da-DK" sz="3600" dirty="0"/>
              <a:t> </a:t>
            </a:r>
            <a:r>
              <a:rPr lang="da-DK" sz="3600" b="1" dirty="0"/>
              <a:t>scripts</a:t>
            </a:r>
            <a:r>
              <a:rPr lang="da-DK" sz="3600" dirty="0"/>
              <a:t> and </a:t>
            </a:r>
            <a:r>
              <a:rPr lang="da-DK" sz="3600" dirty="0" err="1"/>
              <a:t>are</a:t>
            </a:r>
            <a:r>
              <a:rPr lang="da-DK" sz="3600" dirty="0"/>
              <a:t> </a:t>
            </a:r>
            <a:r>
              <a:rPr lang="da-DK" sz="3600" dirty="0" err="1"/>
              <a:t>saved</a:t>
            </a:r>
            <a:r>
              <a:rPr lang="da-DK" sz="3600" dirty="0"/>
              <a:t> as </a:t>
            </a:r>
            <a:endParaRPr sz="3600" dirty="0"/>
          </a:p>
        </p:txBody>
      </p:sp>
      <p:sp>
        <p:nvSpPr>
          <p:cNvPr id="3" name="Language">
            <a:extLst>
              <a:ext uri="{FF2B5EF4-FFF2-40B4-BE49-F238E27FC236}">
                <a16:creationId xmlns:a16="http://schemas.microsoft.com/office/drawing/2014/main" id="{E4BE857A-07A9-6206-0548-1EF701B098C6}"/>
              </a:ext>
            </a:extLst>
          </p:cNvPr>
          <p:cNvSpPr txBox="1"/>
          <p:nvPr/>
        </p:nvSpPr>
        <p:spPr>
          <a:xfrm>
            <a:off x="1688869" y="8452675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b="1" dirty="0"/>
              <a:t>Packages</a:t>
            </a:r>
            <a:r>
              <a:rPr lang="da-DK" sz="3600" dirty="0"/>
              <a:t> </a:t>
            </a:r>
            <a:r>
              <a:rPr lang="da-DK" sz="3600" dirty="0" err="1"/>
              <a:t>are</a:t>
            </a:r>
            <a:r>
              <a:rPr lang="da-DK" sz="3600" dirty="0"/>
              <a:t> </a:t>
            </a:r>
            <a:r>
              <a:rPr lang="da-DK" sz="3600" dirty="0" err="1"/>
              <a:t>libraries</a:t>
            </a:r>
            <a:r>
              <a:rPr lang="da-DK" sz="3600" dirty="0"/>
              <a:t> of </a:t>
            </a:r>
            <a:r>
              <a:rPr lang="da-DK" sz="3600" dirty="0" err="1"/>
              <a:t>functions</a:t>
            </a:r>
            <a:r>
              <a:rPr lang="da-DK" sz="3600" dirty="0"/>
              <a:t>.  </a:t>
            </a:r>
            <a:endParaRPr sz="3600" dirty="0"/>
          </a:p>
        </p:txBody>
      </p:sp>
      <p:sp>
        <p:nvSpPr>
          <p:cNvPr id="4" name="Language">
            <a:extLst>
              <a:ext uri="{FF2B5EF4-FFF2-40B4-BE49-F238E27FC236}">
                <a16:creationId xmlns:a16="http://schemas.microsoft.com/office/drawing/2014/main" id="{CB8E3520-ABB6-9132-F194-B337767F384B}"/>
              </a:ext>
            </a:extLst>
          </p:cNvPr>
          <p:cNvSpPr txBox="1"/>
          <p:nvPr/>
        </p:nvSpPr>
        <p:spPr>
          <a:xfrm>
            <a:off x="1688869" y="10098802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b="1" dirty="0" err="1"/>
              <a:t>Functions</a:t>
            </a:r>
            <a:r>
              <a:rPr lang="da-DK" sz="3600" dirty="0"/>
              <a:t> perform actions </a:t>
            </a:r>
            <a:r>
              <a:rPr lang="da-DK" sz="3600" dirty="0" err="1"/>
              <a:t>based</a:t>
            </a:r>
            <a:r>
              <a:rPr lang="da-DK" sz="3600" dirty="0"/>
              <a:t> on input arguments and return an output. </a:t>
            </a:r>
            <a:endParaRPr sz="3600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0BDF564D-160F-D449-B1FB-1B9650CDD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959" y="6717244"/>
            <a:ext cx="2058240" cy="2385878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B88F814A-65EC-2B72-412E-E7617F72E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3883" y="4873586"/>
            <a:ext cx="2058405" cy="2385878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E24689EE-5F8D-9A8D-0BD5-CE618BDF6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7236" y="6708514"/>
            <a:ext cx="2058405" cy="2386069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E6A384CF-A1F1-C64F-CF1A-56A2713F4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7286" y="8547494"/>
            <a:ext cx="2058240" cy="2385878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81A66E2-1174-096F-2D1B-66C5F4E876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83883" y="8540547"/>
            <a:ext cx="2058239" cy="2385877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F6D33308-2437-ECD9-DB94-3C111F213243}"/>
              </a:ext>
            </a:extLst>
          </p:cNvPr>
          <p:cNvSpPr txBox="1"/>
          <p:nvPr/>
        </p:nvSpPr>
        <p:spPr>
          <a:xfrm>
            <a:off x="18337735" y="10568139"/>
            <a:ext cx="117660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map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da-DK" sz="28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32AC1C6-DA99-A0A4-5117-43A816E40F87}"/>
              </a:ext>
            </a:extLst>
          </p:cNvPr>
          <p:cNvSpPr txBox="1"/>
          <p:nvPr/>
        </p:nvSpPr>
        <p:spPr>
          <a:xfrm>
            <a:off x="22418547" y="4139185"/>
            <a:ext cx="182101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select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mutate</a:t>
            </a:r>
            <a:r>
              <a:rPr kumimoji="0" lang="da-DK" sz="28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()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04018884-6F4D-C0BE-92DC-0FA06DAED47A}"/>
              </a:ext>
            </a:extLst>
          </p:cNvPr>
          <p:cNvSpPr txBox="1"/>
          <p:nvPr/>
        </p:nvSpPr>
        <p:spPr>
          <a:xfrm>
            <a:off x="22471643" y="10597526"/>
            <a:ext cx="182101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tibble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da-DK" sz="28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pic>
        <p:nvPicPr>
          <p:cNvPr id="14" name="Grafik 13" descr="Højre pil med massiv udfyldning">
            <a:extLst>
              <a:ext uri="{FF2B5EF4-FFF2-40B4-BE49-F238E27FC236}">
                <a16:creationId xmlns:a16="http://schemas.microsoft.com/office/drawing/2014/main" id="{0DE0E7AD-1CAB-E0F5-5771-A897D20686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17082194" y="80996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34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0" animBg="1"/>
      <p:bldP spid="494" grpId="0" animBg="1"/>
      <p:bldP spid="495" grpId="0" animBg="1"/>
      <p:bldP spid="496" grpId="0" animBg="1"/>
      <p:bldP spid="506" grpId="0" animBg="1"/>
      <p:bldP spid="2" grpId="0" animBg="1"/>
      <p:bldP spid="3" grpId="0" animBg="1"/>
      <p:bldP spid="4" grpId="0" animBg="1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0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1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2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34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5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6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7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8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9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0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1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2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3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48" name="Group"/>
          <p:cNvGrpSpPr/>
          <p:nvPr/>
        </p:nvGrpSpPr>
        <p:grpSpPr>
          <a:xfrm>
            <a:off x="14052202" y="7709602"/>
            <a:ext cx="10650154" cy="2785376"/>
            <a:chOff x="0" y="0"/>
            <a:chExt cx="10650152" cy="2785375"/>
          </a:xfrm>
        </p:grpSpPr>
        <p:sp>
          <p:nvSpPr>
            <p:cNvPr id="545" name="SAVE YOUR WORK…"/>
            <p:cNvSpPr/>
            <p:nvPr/>
          </p:nvSpPr>
          <p:spPr>
            <a:xfrm>
              <a:off x="2572948" y="0"/>
              <a:ext cx="8077204" cy="2785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.R, (or .</a:t>
              </a:r>
              <a:r>
                <a:rPr lang="da-DK" dirty="0" err="1"/>
                <a:t>qmd</a:t>
              </a:r>
              <a:r>
                <a:rPr dirty="0"/>
                <a:t>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R project</a:t>
              </a:r>
              <a:endParaRPr i="0" dirty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 dirty="0"/>
                <a:t>Save Session, everything together</a:t>
              </a:r>
            </a:p>
          </p:txBody>
        </p:sp>
        <p:sp>
          <p:nvSpPr>
            <p:cNvPr id="546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7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2" name="Group"/>
          <p:cNvGrpSpPr/>
          <p:nvPr/>
        </p:nvGrpSpPr>
        <p:grpSpPr>
          <a:xfrm>
            <a:off x="13092399" y="10150782"/>
            <a:ext cx="10444709" cy="2760684"/>
            <a:chOff x="0" y="0"/>
            <a:chExt cx="10444708" cy="2760683"/>
          </a:xfrm>
        </p:grpSpPr>
        <p:sp>
          <p:nvSpPr>
            <p:cNvPr id="549" name="RUN CODE…"/>
            <p:cNvSpPr txBox="1"/>
            <p:nvPr/>
          </p:nvSpPr>
          <p:spPr>
            <a:xfrm>
              <a:off x="3001116" y="1323043"/>
              <a:ext cx="7443593" cy="143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0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1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53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54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5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1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57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58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559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0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562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68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63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67" name="Group"/>
            <p:cNvGrpSpPr/>
            <p:nvPr/>
          </p:nvGrpSpPr>
          <p:grpSpPr>
            <a:xfrm>
              <a:off x="484789" y="125328"/>
              <a:ext cx="1590591" cy="1438130"/>
              <a:chOff x="0" y="-30450"/>
              <a:chExt cx="1590589" cy="1438129"/>
            </a:xfrm>
          </p:grpSpPr>
          <p:sp>
            <p:nvSpPr>
              <p:cNvPr id="564" name="Oval"/>
              <p:cNvSpPr/>
              <p:nvPr/>
            </p:nvSpPr>
            <p:spPr>
              <a:xfrm>
                <a:off x="-1" y="124277"/>
                <a:ext cx="1491744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5" name="Oval"/>
              <p:cNvSpPr/>
              <p:nvPr/>
            </p:nvSpPr>
            <p:spPr>
              <a:xfrm>
                <a:off x="468906" y="271074"/>
                <a:ext cx="993838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6" name="R"/>
              <p:cNvSpPr txBox="1"/>
              <p:nvPr/>
            </p:nvSpPr>
            <p:spPr>
              <a:xfrm>
                <a:off x="606420" y="-30451"/>
                <a:ext cx="984170" cy="14381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569" name="10"/>
          <p:cNvSpPr txBox="1"/>
          <p:nvPr/>
        </p:nvSpPr>
        <p:spPr>
          <a:xfrm>
            <a:off x="374649" y="13061950"/>
            <a:ext cx="716692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80" name="Group"/>
          <p:cNvGrpSpPr/>
          <p:nvPr/>
        </p:nvGrpSpPr>
        <p:grpSpPr>
          <a:xfrm>
            <a:off x="31679" y="9050962"/>
            <a:ext cx="10084290" cy="4104642"/>
            <a:chOff x="0" y="0"/>
            <a:chExt cx="10084289" cy="4104640"/>
          </a:xfrm>
        </p:grpSpPr>
        <p:grpSp>
          <p:nvGrpSpPr>
            <p:cNvPr id="577" name="Group"/>
            <p:cNvGrpSpPr/>
            <p:nvPr/>
          </p:nvGrpSpPr>
          <p:grpSpPr>
            <a:xfrm>
              <a:off x="0" y="-1"/>
              <a:ext cx="10084290" cy="4104642"/>
              <a:chOff x="0" y="0"/>
              <a:chExt cx="10084289" cy="4104640"/>
            </a:xfrm>
          </p:grpSpPr>
          <p:sp>
            <p:nvSpPr>
              <p:cNvPr id="570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71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576" name="Group"/>
              <p:cNvGrpSpPr/>
              <p:nvPr/>
            </p:nvGrpSpPr>
            <p:grpSpPr>
              <a:xfrm>
                <a:off x="0" y="-1"/>
                <a:ext cx="7443593" cy="4104642"/>
                <a:chOff x="0" y="0"/>
                <a:chExt cx="7443592" cy="4104640"/>
              </a:xfrm>
            </p:grpSpPr>
            <p:sp>
              <p:nvSpPr>
                <p:cNvPr id="572" name="TIPS…"/>
                <p:cNvSpPr txBox="1"/>
                <p:nvPr/>
              </p:nvSpPr>
              <p:spPr>
                <a:xfrm>
                  <a:off x="0" y="0"/>
                  <a:ext cx="7443593" cy="41046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sz="30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R-cheat sheets (</a:t>
                  </a:r>
                  <a:r>
                    <a:rPr u="sng">
                      <a:hlinkClick r:id="rId3"/>
                    </a:rPr>
                    <a:t>https://rstudio.com/resources/cheatsheets/</a:t>
                  </a:r>
                  <a:r>
                    <a:t>)</a:t>
                  </a:r>
                </a:p>
              </p:txBody>
            </p:sp>
            <p:grpSp>
              <p:nvGrpSpPr>
                <p:cNvPr id="575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573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4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pic>
          <p:nvPicPr>
            <p:cNvPr id="578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4"/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9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5"/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" grpId="2" animBg="1" advAuto="0"/>
      <p:bldP spid="552" grpId="3" animBg="1" advAuto="0"/>
      <p:bldP spid="556" grpId="1" animBg="1" advAuto="0"/>
      <p:bldP spid="561" grpId="4" animBg="1" advAuto="0"/>
      <p:bldP spid="580" grpId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2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83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84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95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86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7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8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9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0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2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3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594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598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596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7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1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599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0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04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2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3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07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05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6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08" name="1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" grpId="1" animBg="1" advAuto="0"/>
      <p:bldP spid="601" grpId="2" animBg="1" advAuto="0"/>
      <p:bldP spid="607" grpId="3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610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611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612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4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5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6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7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https://rseek.org/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/>
              </a:rPr>
              <a:t>https://rstudio.com/resources/cheatsheets/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/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4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5"/>
            </a:endParaRPr>
          </a:p>
        </p:txBody>
      </p:sp>
      <p:sp>
        <p:nvSpPr>
          <p:cNvPr id="619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0" name="https://github.com/trending/r…"/>
          <p:cNvSpPr txBox="1"/>
          <p:nvPr/>
        </p:nvSpPr>
        <p:spPr>
          <a:xfrm>
            <a:off x="18198607" y="7225968"/>
            <a:ext cx="4569279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6"/>
              </a:rPr>
              <a:t>https://github.com/trending/r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7"/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7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8"/>
              </a:rPr>
              <a:t>https://stackoverflow.com/questions/tagged/r</a:t>
            </a:r>
            <a:r>
              <a:t> </a:t>
            </a:r>
          </a:p>
        </p:txBody>
      </p:sp>
      <p:sp>
        <p:nvSpPr>
          <p:cNvPr id="621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9"/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9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0"/>
              </a:rPr>
              <a:t>http://r-statistics.co/Top50-Ggplot2-Visualizations-MasterList-R-Code.html</a:t>
            </a:r>
            <a:r>
              <a:t>  </a:t>
            </a:r>
          </a:p>
        </p:txBody>
      </p:sp>
      <p:sp>
        <p:nvSpPr>
          <p:cNvPr id="622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1"/>
              </a:rPr>
              <a:t>https://www.r-bloggers.com/best-books-to-learn-r-programming/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2"/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2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3"/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3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4"/>
              </a:rPr>
              <a:t>https://www.coursera.org/</a:t>
            </a:r>
            <a: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623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4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5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6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27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28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29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0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3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4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34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5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6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7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641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39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0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642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3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45" name="https://www.r-project.org/"/>
          <p:cNvSpPr txBox="1"/>
          <p:nvPr/>
        </p:nvSpPr>
        <p:spPr>
          <a:xfrm>
            <a:off x="1501464" y="3314700"/>
            <a:ext cx="376617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/>
              </a:defRPr>
            </a:lvl1pPr>
          </a:lstStyle>
          <a:p>
            <a:pPr>
              <a:defRPr u="none"/>
            </a:pPr>
            <a:r>
              <a:rPr u="sng">
                <a:hlinkClick r:id="rId15"/>
              </a:rPr>
              <a:t>https://www.r-project.org/</a:t>
            </a:r>
          </a:p>
        </p:txBody>
      </p:sp>
      <p:sp>
        <p:nvSpPr>
          <p:cNvPr id="646" name="12"/>
          <p:cNvSpPr txBox="1"/>
          <p:nvPr/>
        </p:nvSpPr>
        <p:spPr>
          <a:xfrm>
            <a:off x="374649" y="13221116"/>
            <a:ext cx="575561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49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4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5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4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58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9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1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7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698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699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0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1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3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7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2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3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4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5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28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29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0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1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2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3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7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38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39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0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1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2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43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44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3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0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5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6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6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1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2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4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5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6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797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798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799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6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1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2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3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817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VARIABLES</a:t>
            </a:r>
          </a:p>
        </p:txBody>
      </p:sp>
      <p:sp>
        <p:nvSpPr>
          <p:cNvPr id="818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OBSERVATIONS</a:t>
            </a:r>
          </a:p>
        </p:txBody>
      </p:sp>
      <p:sp>
        <p:nvSpPr>
          <p:cNvPr id="819" name="13"/>
          <p:cNvSpPr txBox="1"/>
          <p:nvPr/>
        </p:nvSpPr>
        <p:spPr>
          <a:xfrm>
            <a:off x="374649" y="13251895"/>
            <a:ext cx="665164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1</a:t>
            </a:r>
            <a:endParaRPr dirty="0"/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20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1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" grpId="1" animBg="1" advAuto="0"/>
      <p:bldP spid="821" grpId="2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FA630-E50F-19A8-45D6-4EE36F1AB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2057A14B-E7E8-F6AC-0C4F-9EBD860E29AD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DF3ED8E5-62A3-5FFE-CC9D-5D096654E84E}"/>
              </a:ext>
            </a:extLst>
          </p:cNvPr>
          <p:cNvGrpSpPr/>
          <p:nvPr/>
        </p:nvGrpSpPr>
        <p:grpSpPr>
          <a:xfrm>
            <a:off x="4309381" y="1435676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C071B481-F728-FABB-B5EA-6B0295E93043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1 – INTRO TO R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A40535A2-0460-E5DE-E5F0-B6BBD1BC1A60}"/>
                </a:ext>
              </a:extLst>
            </p:cNvPr>
            <p:cNvSpPr txBox="1"/>
            <p:nvPr/>
          </p:nvSpPr>
          <p:spPr>
            <a:xfrm>
              <a:off x="1035214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EDBA175F-3C04-4164-0B03-A39884E1B2F9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0E859E06-6350-1595-2DCF-21733714F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367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232F4-44BC-DEA0-968B-1BF7AFC80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236C566-7276-3A0D-160F-97D4DD8DFB1A}"/>
              </a:ext>
            </a:extLst>
          </p:cNvPr>
          <p:cNvSpPr/>
          <p:nvPr/>
        </p:nvSpPr>
        <p:spPr>
          <a:xfrm>
            <a:off x="-98444" y="-106110"/>
            <a:ext cx="24568188" cy="382048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2E5C571F-A10B-2275-C8A9-180DC999C951}"/>
              </a:ext>
            </a:extLst>
          </p:cNvPr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EBEF7E9C-1ACA-90D4-40E6-06EE9EE017BD}"/>
                </a:ext>
              </a:extLst>
            </p:cNvPr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QUARTO STRUCTURE</a:t>
              </a:r>
              <a:endParaRPr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083D9745-850F-4317-C66B-21B629EEFF60}"/>
                </a:ext>
              </a:extLst>
            </p:cNvPr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99F53CB6-F550-ED20-195F-F25C5D63F31E}"/>
                </a:ext>
              </a:extLst>
            </p:cNvPr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01" name="19">
            <a:extLst>
              <a:ext uri="{FF2B5EF4-FFF2-40B4-BE49-F238E27FC236}">
                <a16:creationId xmlns:a16="http://schemas.microsoft.com/office/drawing/2014/main" id="{2F5975F4-229D-7DA1-6533-71E553271DC6}"/>
              </a:ext>
            </a:extLst>
          </p:cNvPr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3" name="Billede 2" descr="Et billede, der indeholder person, tekst, computer, bærbar&#10;&#10;Automatisk genereret beskrivelse">
            <a:extLst>
              <a:ext uri="{FF2B5EF4-FFF2-40B4-BE49-F238E27FC236}">
                <a16:creationId xmlns:a16="http://schemas.microsoft.com/office/drawing/2014/main" id="{764C56C4-1DF7-53FA-E4D5-14CC74368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649" y="4185024"/>
            <a:ext cx="11811002" cy="9015732"/>
          </a:xfrm>
          <a:prstGeom prst="rect">
            <a:avLst/>
          </a:prstGeo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7401467A-D9E3-AC56-4391-A73638C69339}"/>
              </a:ext>
            </a:extLst>
          </p:cNvPr>
          <p:cNvSpPr txBox="1"/>
          <p:nvPr/>
        </p:nvSpPr>
        <p:spPr>
          <a:xfrm>
            <a:off x="707231" y="4185024"/>
            <a:ext cx="10938892" cy="41652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4400" dirty="0" err="1">
                <a:solidFill>
                  <a:srgbClr val="364556"/>
                </a:solidFill>
              </a:rPr>
              <a:t>Seperate</a:t>
            </a:r>
            <a:r>
              <a:rPr lang="da-DK" sz="4400" dirty="0">
                <a:solidFill>
                  <a:srgbClr val="364556"/>
                </a:solidFill>
              </a:rPr>
              <a:t> </a:t>
            </a:r>
            <a:r>
              <a:rPr lang="da-DK" sz="4400" dirty="0" err="1">
                <a:solidFill>
                  <a:srgbClr val="364556"/>
                </a:solidFill>
              </a:rPr>
              <a:t>sections</a:t>
            </a:r>
            <a:r>
              <a:rPr lang="da-DK" sz="4400" dirty="0">
                <a:solidFill>
                  <a:srgbClr val="364556"/>
                </a:solidFill>
              </a:rPr>
              <a:t> with </a:t>
            </a:r>
            <a:r>
              <a:rPr lang="da-DK" sz="4400" dirty="0" err="1">
                <a:solidFill>
                  <a:srgbClr val="364556"/>
                </a:solidFill>
              </a:rPr>
              <a:t>headers</a:t>
            </a:r>
            <a:endParaRPr lang="da-DK" sz="4400" dirty="0">
              <a:solidFill>
                <a:srgbClr val="364556"/>
              </a:solidFill>
            </a:endParaRPr>
          </a:p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44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Do not </a:t>
            </a:r>
            <a:r>
              <a:rPr kumimoji="0" lang="da-DK" sz="44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overfill</a:t>
            </a:r>
            <a:r>
              <a:rPr lang="da-DK" sz="4400" dirty="0">
                <a:solidFill>
                  <a:srgbClr val="364556"/>
                </a:solidFill>
              </a:rPr>
              <a:t> </a:t>
            </a:r>
            <a:r>
              <a:rPr kumimoji="0" lang="da-DK" sz="44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code</a:t>
            </a:r>
            <a:r>
              <a:rPr kumimoji="0" lang="da-DK" sz="44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da-DK" sz="44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chunks</a:t>
            </a:r>
            <a:endParaRPr kumimoji="0" lang="da-DK" sz="4400" b="0" i="0" u="none" strike="noStrike" cap="none" spc="0" normalizeH="0" baseline="0" dirty="0">
              <a:ln>
                <a:noFill/>
              </a:ln>
              <a:solidFill>
                <a:srgbClr val="36455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4400" dirty="0" err="1">
                <a:solidFill>
                  <a:srgbClr val="364556"/>
                </a:solidFill>
              </a:rPr>
              <a:t>Think</a:t>
            </a:r>
            <a:r>
              <a:rPr lang="da-DK" sz="4400" dirty="0">
                <a:solidFill>
                  <a:srgbClr val="364556"/>
                </a:solidFill>
              </a:rPr>
              <a:t> </a:t>
            </a:r>
            <a:r>
              <a:rPr lang="da-DK" sz="4400" dirty="0" err="1">
                <a:solidFill>
                  <a:srgbClr val="364556"/>
                </a:solidFill>
              </a:rPr>
              <a:t>about</a:t>
            </a:r>
            <a:r>
              <a:rPr lang="da-DK" sz="4400" dirty="0">
                <a:solidFill>
                  <a:srgbClr val="364556"/>
                </a:solidFill>
              </a:rPr>
              <a:t> </a:t>
            </a:r>
            <a:r>
              <a:rPr lang="da-DK" sz="4400" dirty="0" err="1">
                <a:solidFill>
                  <a:srgbClr val="364556"/>
                </a:solidFill>
              </a:rPr>
              <a:t>when</a:t>
            </a:r>
            <a:r>
              <a:rPr lang="da-DK" sz="4400" dirty="0">
                <a:solidFill>
                  <a:srgbClr val="364556"/>
                </a:solidFill>
              </a:rPr>
              <a:t> to </a:t>
            </a:r>
            <a:r>
              <a:rPr lang="da-DK" sz="4400" dirty="0" err="1">
                <a:solidFill>
                  <a:srgbClr val="364556"/>
                </a:solidFill>
              </a:rPr>
              <a:t>use</a:t>
            </a:r>
            <a:r>
              <a:rPr lang="da-DK" sz="4400" dirty="0">
                <a:solidFill>
                  <a:srgbClr val="364556"/>
                </a:solidFill>
              </a:rPr>
              <a:t> </a:t>
            </a:r>
            <a:r>
              <a:rPr lang="da-DK" sz="4400" dirty="0" err="1">
                <a:solidFill>
                  <a:srgbClr val="364556"/>
                </a:solidFill>
              </a:rPr>
              <a:t>text</a:t>
            </a:r>
            <a:r>
              <a:rPr lang="da-DK" sz="4400" dirty="0">
                <a:solidFill>
                  <a:srgbClr val="364556"/>
                </a:solidFill>
              </a:rPr>
              <a:t> and </a:t>
            </a:r>
            <a:r>
              <a:rPr lang="da-DK" sz="4400" dirty="0" err="1">
                <a:solidFill>
                  <a:srgbClr val="364556"/>
                </a:solidFill>
              </a:rPr>
              <a:t>comments</a:t>
            </a:r>
            <a:endParaRPr kumimoji="0" lang="da-DK" sz="4400" b="0" i="0" u="none" strike="noStrike" cap="none" spc="0" normalizeH="0" baseline="0" dirty="0">
              <a:ln>
                <a:noFill/>
              </a:ln>
              <a:solidFill>
                <a:srgbClr val="36455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877764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4899969" y="4395001"/>
            <a:ext cx="14290161" cy="5074848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425302" y="-212656"/>
            <a:ext cx="21569842" cy="1429016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44346" y="5365089"/>
            <a:ext cx="12431958" cy="35488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urses &amp; Workshops, Seminars, etc.…"/>
          <p:cNvSpPr txBox="1"/>
          <p:nvPr/>
        </p:nvSpPr>
        <p:spPr>
          <a:xfrm>
            <a:off x="2222428" y="5813414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Courses &amp; Workshops, Seminars, etc.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Health DS Consultations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Commissioned Research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Matchmaking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Commissioned Supervision</a:t>
            </a:r>
          </a:p>
        </p:txBody>
      </p:sp>
      <p:sp>
        <p:nvSpPr>
          <p:cNvPr id="98" name="Thilde Terkelsen 1"/>
          <p:cNvSpPr txBox="1"/>
          <p:nvPr/>
        </p:nvSpPr>
        <p:spPr>
          <a:xfrm>
            <a:off x="13599380" y="4245362"/>
            <a:ext cx="28166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Thilde Terkelsen </a:t>
            </a:r>
            <a:r>
              <a:rPr baseline="31999"/>
              <a:t>1</a:t>
            </a:r>
          </a:p>
        </p:txBody>
      </p:sp>
      <p:sp>
        <p:nvSpPr>
          <p:cNvPr id="99" name="1. Center for Health Data Science (HeaDS) - https://heads.ku.dk/…"/>
          <p:cNvSpPr txBox="1"/>
          <p:nvPr/>
        </p:nvSpPr>
        <p:spPr>
          <a:xfrm>
            <a:off x="1376010" y="3530218"/>
            <a:ext cx="1110664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Center for Health Data Science (HeaDS) - </a:t>
            </a:r>
            <a:r>
              <a:rPr u="sng">
                <a:hlinkClick r:id="rId4"/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4"/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SUND Center, which includes a KU data lab</a:t>
            </a:r>
          </a:p>
        </p:txBody>
      </p:sp>
      <p:sp>
        <p:nvSpPr>
          <p:cNvPr id="100" name="Tugce Karaderi 1"/>
          <p:cNvSpPr txBox="1"/>
          <p:nvPr/>
        </p:nvSpPr>
        <p:spPr>
          <a:xfrm>
            <a:off x="13651191" y="8001619"/>
            <a:ext cx="25969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Tugce Karaderi </a:t>
            </a:r>
            <a:r>
              <a:rPr baseline="31999"/>
              <a:t>1</a:t>
            </a:r>
          </a:p>
        </p:txBody>
      </p:sp>
      <p:sp>
        <p:nvSpPr>
          <p:cNvPr id="101" name="Diana Andrejeva 1"/>
          <p:cNvSpPr txBox="1"/>
          <p:nvPr/>
        </p:nvSpPr>
        <p:spPr>
          <a:xfrm>
            <a:off x="17532753" y="4245362"/>
            <a:ext cx="2868365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Diana Andrejeva </a:t>
            </a:r>
            <a:r>
              <a:rPr baseline="31999"/>
              <a:t>1</a:t>
            </a:r>
          </a:p>
        </p:txBody>
      </p:sp>
      <p:sp>
        <p:nvSpPr>
          <p:cNvPr id="102" name="Adrija Kalvisa 2"/>
          <p:cNvSpPr txBox="1"/>
          <p:nvPr/>
        </p:nvSpPr>
        <p:spPr>
          <a:xfrm>
            <a:off x="17732647" y="11961312"/>
            <a:ext cx="2468576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dirty="0" err="1"/>
              <a:t>Adrija</a:t>
            </a:r>
            <a:r>
              <a:rPr dirty="0"/>
              <a:t> </a:t>
            </a:r>
            <a:r>
              <a:rPr dirty="0" err="1"/>
              <a:t>Kalvisa</a:t>
            </a:r>
            <a:r>
              <a:rPr dirty="0"/>
              <a:t> </a:t>
            </a:r>
            <a:r>
              <a:rPr baseline="31999" dirty="0"/>
              <a:t>2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3" name="2. ReNEW NNF Center for Stem Cell Medicine…"/>
          <p:cNvSpPr txBox="1"/>
          <p:nvPr/>
        </p:nvSpPr>
        <p:spPr>
          <a:xfrm>
            <a:off x="1334288" y="9753982"/>
            <a:ext cx="1119009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2. ReNEW NNF Center for Stem Cell Medicine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3. Data Science Laboratory (DSL) - </a:t>
            </a:r>
            <a:r>
              <a:rPr u="sng">
                <a:hlinkClick r:id="rId5"/>
              </a:rPr>
              <a:t>https://datalab.science.ku.dk/</a:t>
            </a:r>
            <a:r>
              <a:t> </a:t>
            </a:r>
          </a:p>
        </p:txBody>
      </p:sp>
      <p:sp>
        <p:nvSpPr>
          <p:cNvPr id="104" name="Circle"/>
          <p:cNvSpPr/>
          <p:nvPr/>
        </p:nvSpPr>
        <p:spPr>
          <a:xfrm>
            <a:off x="13679661" y="52596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5" name="Henrike Zschach 1"/>
          <p:cNvSpPr txBox="1"/>
          <p:nvPr/>
        </p:nvSpPr>
        <p:spPr>
          <a:xfrm>
            <a:off x="17448034" y="8001619"/>
            <a:ext cx="2845669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Henrike Zschach </a:t>
            </a:r>
            <a:r>
              <a:rPr baseline="31999"/>
              <a:t>1</a:t>
            </a:r>
          </a:p>
        </p:txBody>
      </p:sp>
      <p:sp>
        <p:nvSpPr>
          <p:cNvPr id="106" name="Circle"/>
          <p:cNvSpPr/>
          <p:nvPr/>
        </p:nvSpPr>
        <p:spPr>
          <a:xfrm>
            <a:off x="17589500" y="52466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" name="1"/>
          <p:cNvSpPr txBox="1"/>
          <p:nvPr/>
        </p:nvSpPr>
        <p:spPr>
          <a:xfrm>
            <a:off x="367608" y="13225014"/>
            <a:ext cx="3629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08" name="Image" descr="Image"/>
          <p:cNvPicPr>
            <a:picLocks noChangeAspect="1"/>
          </p:cNvPicPr>
          <p:nvPr/>
        </p:nvPicPr>
        <p:blipFill>
          <a:blip r:embed="rId6"/>
          <a:srcRect l="8" t="238" r="475" b="232"/>
          <a:stretch>
            <a:fillRect/>
          </a:stretch>
        </p:blipFill>
        <p:spPr>
          <a:xfrm>
            <a:off x="17623917" y="9192391"/>
            <a:ext cx="2539683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extrusionOk="0">
                <a:moveTo>
                  <a:pt x="10293" y="0"/>
                </a:moveTo>
                <a:cubicBezTo>
                  <a:pt x="7657" y="0"/>
                  <a:pt x="5020" y="1005"/>
                  <a:pt x="3009" y="3015"/>
                </a:cubicBezTo>
                <a:cubicBezTo>
                  <a:pt x="1033" y="4990"/>
                  <a:pt x="35" y="7567"/>
                  <a:pt x="0" y="10155"/>
                </a:cubicBezTo>
                <a:lnTo>
                  <a:pt x="0" y="10435"/>
                </a:lnTo>
                <a:cubicBezTo>
                  <a:pt x="35" y="13024"/>
                  <a:pt x="1033" y="15604"/>
                  <a:pt x="3009" y="17579"/>
                </a:cubicBezTo>
                <a:cubicBezTo>
                  <a:pt x="7031" y="21600"/>
                  <a:pt x="13555" y="21600"/>
                  <a:pt x="17577" y="17579"/>
                </a:cubicBezTo>
                <a:cubicBezTo>
                  <a:pt x="21600" y="13558"/>
                  <a:pt x="21600" y="7036"/>
                  <a:pt x="17577" y="3015"/>
                </a:cubicBezTo>
                <a:cubicBezTo>
                  <a:pt x="15566" y="1005"/>
                  <a:pt x="12929" y="0"/>
                  <a:pt x="1029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09" name="Karaderi_1100x600_Site_Crop.png" descr="Karaderi_1100x600_Site_Crop.png"/>
          <p:cNvPicPr>
            <a:picLocks noChangeAspect="1"/>
          </p:cNvPicPr>
          <p:nvPr/>
        </p:nvPicPr>
        <p:blipFill>
          <a:blip r:embed="rId7"/>
          <a:srcRect l="30984" t="1106" r="15069"/>
          <a:stretch>
            <a:fillRect/>
          </a:stretch>
        </p:blipFill>
        <p:spPr>
          <a:xfrm>
            <a:off x="13679558" y="5264251"/>
            <a:ext cx="2540206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2" y="1054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6"/>
                  <a:pt x="7321" y="21600"/>
                  <a:pt x="9839" y="21600"/>
                </a:cubicBezTo>
                <a:cubicBezTo>
                  <a:pt x="12357" y="21600"/>
                  <a:pt x="14876" y="20546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0" name="Andrejeva_1100x600_Site_crop.png" descr="Andrejeva_1100x600_Site_crop.png"/>
          <p:cNvPicPr>
            <a:picLocks noChangeAspect="1"/>
          </p:cNvPicPr>
          <p:nvPr/>
        </p:nvPicPr>
        <p:blipFill>
          <a:blip r:embed="rId8"/>
          <a:srcRect l="35028" t="2185" r="12134" b="948"/>
          <a:stretch>
            <a:fillRect/>
          </a:stretch>
        </p:blipFill>
        <p:spPr>
          <a:xfrm>
            <a:off x="17589397" y="1525027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1" name="Zschach_1100x600_Site_crop.png" descr="Zschach_1100x600_Site_crop.png"/>
          <p:cNvPicPr>
            <a:picLocks noChangeAspect="1"/>
          </p:cNvPicPr>
          <p:nvPr/>
        </p:nvPicPr>
        <p:blipFill>
          <a:blip r:embed="rId9"/>
          <a:srcRect l="23580" t="3965" r="33724" b="17764"/>
          <a:stretch>
            <a:fillRect/>
          </a:stretch>
        </p:blipFill>
        <p:spPr>
          <a:xfrm>
            <a:off x="17589398" y="5246605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2" name="Terkelsen_1100x600_Site_crop.png" descr="Terkelsen_1100x600_Site_crop.png"/>
          <p:cNvPicPr>
            <a:picLocks noChangeAspect="1"/>
          </p:cNvPicPr>
          <p:nvPr/>
        </p:nvPicPr>
        <p:blipFill>
          <a:blip r:embed="rId10"/>
          <a:srcRect l="33891" t="510" r="13687" b="3389"/>
          <a:stretch>
            <a:fillRect/>
          </a:stretch>
        </p:blipFill>
        <p:spPr>
          <a:xfrm>
            <a:off x="13679558" y="1525027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Billede 2" descr="Et billede, der indeholder Ansigt, person, tøj, smil&#10;&#10;Automatisk genereret beskrivelse">
            <a:extLst>
              <a:ext uri="{FF2B5EF4-FFF2-40B4-BE49-F238E27FC236}">
                <a16:creationId xmlns:a16="http://schemas.microsoft.com/office/drawing/2014/main" id="{3A6E8546-DB02-B4BB-4915-9FB490DDBAA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04" t="1953" r="37028" b="46041"/>
          <a:stretch/>
        </p:blipFill>
        <p:spPr>
          <a:xfrm>
            <a:off x="13569171" y="9192391"/>
            <a:ext cx="2650491" cy="2650491"/>
          </a:xfrm>
          <a:prstGeom prst="ellipse">
            <a:avLst/>
          </a:prstGeom>
        </p:spPr>
      </p:pic>
      <p:sp>
        <p:nvSpPr>
          <p:cNvPr id="4" name="Adrija Kalvisa 2">
            <a:extLst>
              <a:ext uri="{FF2B5EF4-FFF2-40B4-BE49-F238E27FC236}">
                <a16:creationId xmlns:a16="http://schemas.microsoft.com/office/drawing/2014/main" id="{C461E6F2-FFB2-E077-7E82-AFD9BAC713E3}"/>
              </a:ext>
            </a:extLst>
          </p:cNvPr>
          <p:cNvSpPr txBox="1"/>
          <p:nvPr/>
        </p:nvSpPr>
        <p:spPr>
          <a:xfrm>
            <a:off x="13493667" y="11929239"/>
            <a:ext cx="302807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da-DK" dirty="0"/>
              <a:t>Helene Wegener </a:t>
            </a:r>
            <a:r>
              <a:rPr lang="da-DK" baseline="31999" dirty="0"/>
              <a:t>1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roup"/>
          <p:cNvGrpSpPr/>
          <p:nvPr/>
        </p:nvGrpSpPr>
        <p:grpSpPr>
          <a:xfrm>
            <a:off x="1400826" y="1527354"/>
            <a:ext cx="10448748" cy="3828692"/>
            <a:chOff x="0" y="0"/>
            <a:chExt cx="10448746" cy="3828690"/>
          </a:xfrm>
        </p:grpSpPr>
        <p:sp>
          <p:nvSpPr>
            <p:cNvPr id="825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 </a:t>
              </a:r>
            </a:p>
          </p:txBody>
        </p:sp>
        <p:sp>
          <p:nvSpPr>
            <p:cNvPr id="826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27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29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0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1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2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33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35" name="base-r.pdf" descr="base-r.pdf"/>
          <p:cNvPicPr>
            <a:picLocks noChangeAspect="1"/>
          </p:cNvPicPr>
          <p:nvPr/>
        </p:nvPicPr>
        <p:blipFill>
          <a:blip r:embed="rId3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1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36" name="base-r.pdf" descr="base-r.pdf"/>
            <p:cNvPicPr>
              <a:picLocks noChangeAspect="1"/>
            </p:cNvPicPr>
            <p:nvPr/>
          </p:nvPicPr>
          <p:blipFill>
            <a:blip r:embed="rId4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37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38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39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0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42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3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44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5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46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47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8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9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50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2" name="Spaces in names…"/>
          <p:cNvSpPr txBox="1"/>
          <p:nvPr/>
        </p:nvSpPr>
        <p:spPr>
          <a:xfrm>
            <a:off x="12516571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base-r.pdf" descr="base-r.pdf"/>
          <p:cNvPicPr>
            <a:picLocks noChangeAspect="1"/>
          </p:cNvPicPr>
          <p:nvPr/>
        </p:nvPicPr>
        <p:blipFill>
          <a:blip r:embed="rId2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58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55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56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3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57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59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0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1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2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63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4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5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66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68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1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2" name="1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76" name="Group"/>
          <p:cNvGrpSpPr/>
          <p:nvPr/>
        </p:nvGrpSpPr>
        <p:grpSpPr>
          <a:xfrm>
            <a:off x="7597475" y="1016314"/>
            <a:ext cx="9176350" cy="2407791"/>
            <a:chOff x="97444" y="0"/>
            <a:chExt cx="9176349" cy="2407789"/>
          </a:xfrm>
        </p:grpSpPr>
        <p:sp>
          <p:nvSpPr>
            <p:cNvPr id="873" name="BASE R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 CHEAT SHEET </a:t>
              </a:r>
            </a:p>
          </p:txBody>
        </p:sp>
        <p:sp>
          <p:nvSpPr>
            <p:cNvPr id="874" name="https://www.rstudio.com/wp-content/uploads/2016/10/r-cheat-sheet-3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75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2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3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86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89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0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1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892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893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894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895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898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0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1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02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03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04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05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06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08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41D7-5580-C074-8C71-DD8196214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>
            <a:extLst>
              <a:ext uri="{FF2B5EF4-FFF2-40B4-BE49-F238E27FC236}">
                <a16:creationId xmlns:a16="http://schemas.microsoft.com/office/drawing/2014/main" id="{7BA568DC-9659-C104-CFB0-49DD8F424AC3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16">
            <a:extLst>
              <a:ext uri="{FF2B5EF4-FFF2-40B4-BE49-F238E27FC236}">
                <a16:creationId xmlns:a16="http://schemas.microsoft.com/office/drawing/2014/main" id="{049A3AD0-67A8-47B2-1AFB-B18E2C062926}"/>
              </a:ext>
            </a:extLst>
          </p:cNvPr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876" name="Group">
            <a:extLst>
              <a:ext uri="{FF2B5EF4-FFF2-40B4-BE49-F238E27FC236}">
                <a16:creationId xmlns:a16="http://schemas.microsoft.com/office/drawing/2014/main" id="{94D6D4BA-AE73-91AD-58FF-CCE0CFDA7077}"/>
              </a:ext>
            </a:extLst>
          </p:cNvPr>
          <p:cNvGrpSpPr/>
          <p:nvPr/>
        </p:nvGrpSpPr>
        <p:grpSpPr>
          <a:xfrm>
            <a:off x="7597475" y="1016314"/>
            <a:ext cx="9776125" cy="2407792"/>
            <a:chOff x="97444" y="0"/>
            <a:chExt cx="9776124" cy="2407790"/>
          </a:xfrm>
        </p:grpSpPr>
        <p:sp>
          <p:nvSpPr>
            <p:cNvPr id="873" name="BASE R CHEAT SHEET">
              <a:extLst>
                <a:ext uri="{FF2B5EF4-FFF2-40B4-BE49-F238E27FC236}">
                  <a16:creationId xmlns:a16="http://schemas.microsoft.com/office/drawing/2014/main" id="{2BAD93F7-2C5C-70E6-87A2-FE1B8AADCA20}"/>
                </a:ext>
              </a:extLst>
            </p:cNvPr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INTRO</a:t>
              </a:r>
              <a:r>
                <a:rPr dirty="0"/>
                <a:t> CHEAT SHEET </a:t>
              </a:r>
            </a:p>
          </p:txBody>
        </p:sp>
        <p:sp>
          <p:nvSpPr>
            <p:cNvPr id="874" name="https://www.rstudio.com/wp-content/uploads/2016/10/r-cheat-sheet-3.pdf">
              <a:extLst>
                <a:ext uri="{FF2B5EF4-FFF2-40B4-BE49-F238E27FC236}">
                  <a16:creationId xmlns:a16="http://schemas.microsoft.com/office/drawing/2014/main" id="{A81859AE-180D-1BC4-8AD2-269C754D8521}"/>
                </a:ext>
              </a:extLst>
            </p:cNvPr>
            <p:cNvSpPr txBox="1"/>
            <p:nvPr/>
          </p:nvSpPr>
          <p:spPr>
            <a:xfrm>
              <a:off x="1859337" y="0"/>
              <a:ext cx="8014231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www.rstudio.com</a:t>
              </a:r>
              <a:r>
                <a:rPr dirty="0"/>
                <a:t>/wp-content/uploads/2016/10/r-cheat-sheet-3.pdf</a:t>
              </a:r>
            </a:p>
          </p:txBody>
        </p:sp>
        <p:sp>
          <p:nvSpPr>
            <p:cNvPr id="875" name="Line">
              <a:extLst>
                <a:ext uri="{FF2B5EF4-FFF2-40B4-BE49-F238E27FC236}">
                  <a16:creationId xmlns:a16="http://schemas.microsoft.com/office/drawing/2014/main" id="{414220CF-BD9E-4BAA-529F-883832425B04}"/>
                </a:ext>
              </a:extLst>
            </p:cNvPr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>
            <a:extLst>
              <a:ext uri="{FF2B5EF4-FFF2-40B4-BE49-F238E27FC236}">
                <a16:creationId xmlns:a16="http://schemas.microsoft.com/office/drawing/2014/main" id="{ADD88EF0-837E-E199-546A-B1759A733DB6}"/>
              </a:ext>
            </a:extLst>
          </p:cNvPr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>
            <a:extLst>
              <a:ext uri="{FF2B5EF4-FFF2-40B4-BE49-F238E27FC236}">
                <a16:creationId xmlns:a16="http://schemas.microsoft.com/office/drawing/2014/main" id="{1C0FDF41-DB67-BC7F-3D92-20F336964B67}"/>
              </a:ext>
            </a:extLst>
          </p:cNvPr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>
            <a:extLst>
              <a:ext uri="{FF2B5EF4-FFF2-40B4-BE49-F238E27FC236}">
                <a16:creationId xmlns:a16="http://schemas.microsoft.com/office/drawing/2014/main" id="{EDAAFD2F-003C-3ECB-FCC2-557878925EE3}"/>
              </a:ext>
            </a:extLst>
          </p:cNvPr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69">
            <a:extLst>
              <a:ext uri="{FF2B5EF4-FFF2-40B4-BE49-F238E27FC236}">
                <a16:creationId xmlns:a16="http://schemas.microsoft.com/office/drawing/2014/main" id="{5ADBB998-6BCA-98E9-76B9-DAF076CFFAB5}"/>
              </a:ext>
            </a:extLst>
          </p:cNvPr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>
            <a:extLst>
              <a:ext uri="{FF2B5EF4-FFF2-40B4-BE49-F238E27FC236}">
                <a16:creationId xmlns:a16="http://schemas.microsoft.com/office/drawing/2014/main" id="{31BDE851-D8E8-468F-0A0E-4448A2351197}"/>
              </a:ext>
            </a:extLst>
          </p:cNvPr>
          <p:cNvSpPr/>
          <p:nvPr/>
        </p:nvSpPr>
        <p:spPr>
          <a:xfrm flipV="1">
            <a:off x="10948101" y="4716912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>
            <a:extLst>
              <a:ext uri="{FF2B5EF4-FFF2-40B4-BE49-F238E27FC236}">
                <a16:creationId xmlns:a16="http://schemas.microsoft.com/office/drawing/2014/main" id="{C89FA491-9207-BC93-B91A-308658F1D174}"/>
              </a:ext>
            </a:extLst>
          </p:cNvPr>
          <p:cNvSpPr/>
          <p:nvPr/>
        </p:nvSpPr>
        <p:spPr>
          <a:xfrm flipV="1">
            <a:off x="10948100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>
            <a:extLst>
              <a:ext uri="{FF2B5EF4-FFF2-40B4-BE49-F238E27FC236}">
                <a16:creationId xmlns:a16="http://schemas.microsoft.com/office/drawing/2014/main" id="{830306B6-FA9F-593B-6516-29EA384C7B1E}"/>
              </a:ext>
            </a:extLst>
          </p:cNvPr>
          <p:cNvSpPr txBox="1"/>
          <p:nvPr/>
        </p:nvSpPr>
        <p:spPr>
          <a:xfrm>
            <a:off x="11056566" y="4685468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 in data:</a:t>
            </a:r>
          </a:p>
        </p:txBody>
      </p:sp>
      <p:sp>
        <p:nvSpPr>
          <p:cNvPr id="886" name="plot(x)…">
            <a:extLst>
              <a:ext uri="{FF2B5EF4-FFF2-40B4-BE49-F238E27FC236}">
                <a16:creationId xmlns:a16="http://schemas.microsoft.com/office/drawing/2014/main" id="{5D539220-82DA-71AA-3190-AEE947BFF53A}"/>
              </a:ext>
            </a:extLst>
          </p:cNvPr>
          <p:cNvSpPr txBox="1"/>
          <p:nvPr/>
        </p:nvSpPr>
        <p:spPr>
          <a:xfrm>
            <a:off x="11144532" y="11599110"/>
            <a:ext cx="752635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plot(x,</a:t>
            </a:r>
            <a:r>
              <a:rPr lang="da-DK" dirty="0"/>
              <a:t> </a:t>
            </a:r>
            <a:r>
              <a:rPr dirty="0"/>
              <a:t>y)</a:t>
            </a:r>
            <a:r>
              <a:rPr lang="da-DK" dirty="0"/>
              <a:t> </a:t>
            </a:r>
            <a:r>
              <a:rPr lang="da-DK" u="sng" dirty="0"/>
              <a:t>or</a:t>
            </a:r>
            <a:r>
              <a:rPr lang="da-DK" dirty="0"/>
              <a:t> plot(col1, col2, df)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hist(x)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>
            <a:extLst>
              <a:ext uri="{FF2B5EF4-FFF2-40B4-BE49-F238E27FC236}">
                <a16:creationId xmlns:a16="http://schemas.microsoft.com/office/drawing/2014/main" id="{8E6C1BF9-43E5-9102-39AD-ED19E914F9D6}"/>
              </a:ext>
            </a:extLst>
          </p:cNvPr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>
            <a:extLst>
              <a:ext uri="{FF2B5EF4-FFF2-40B4-BE49-F238E27FC236}">
                <a16:creationId xmlns:a16="http://schemas.microsoft.com/office/drawing/2014/main" id="{2B7A2AA8-43A7-22EE-8823-F1FA59BDE5F5}"/>
              </a:ext>
            </a:extLst>
          </p:cNvPr>
          <p:cNvSpPr txBox="1"/>
          <p:nvPr/>
        </p:nvSpPr>
        <p:spPr>
          <a:xfrm>
            <a:off x="1973365" y="4685468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Basics:</a:t>
            </a:r>
          </a:p>
        </p:txBody>
      </p:sp>
      <p:sp>
        <p:nvSpPr>
          <p:cNvPr id="889" name="Is/As type:">
            <a:extLst>
              <a:ext uri="{FF2B5EF4-FFF2-40B4-BE49-F238E27FC236}">
                <a16:creationId xmlns:a16="http://schemas.microsoft.com/office/drawing/2014/main" id="{2F92241A-4D48-1B0B-BB5E-86379C60D7A5}"/>
              </a:ext>
            </a:extLst>
          </p:cNvPr>
          <p:cNvSpPr txBox="1"/>
          <p:nvPr/>
        </p:nvSpPr>
        <p:spPr>
          <a:xfrm>
            <a:off x="1973365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Type/Class</a:t>
            </a:r>
            <a:r>
              <a:rPr dirty="0"/>
              <a:t>:</a:t>
            </a:r>
          </a:p>
        </p:txBody>
      </p:sp>
      <p:sp>
        <p:nvSpPr>
          <p:cNvPr id="890" name="Plots:">
            <a:extLst>
              <a:ext uri="{FF2B5EF4-FFF2-40B4-BE49-F238E27FC236}">
                <a16:creationId xmlns:a16="http://schemas.microsoft.com/office/drawing/2014/main" id="{5793B11C-3ED5-24B4-7BD4-8585E7EBFE44}"/>
              </a:ext>
            </a:extLst>
          </p:cNvPr>
          <p:cNvSpPr txBox="1"/>
          <p:nvPr/>
        </p:nvSpPr>
        <p:spPr>
          <a:xfrm>
            <a:off x="11144532" y="11143497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Plots:</a:t>
            </a:r>
          </a:p>
        </p:txBody>
      </p:sp>
      <p:sp>
        <p:nvSpPr>
          <p:cNvPr id="891" name="c() # vector…">
            <a:extLst>
              <a:ext uri="{FF2B5EF4-FFF2-40B4-BE49-F238E27FC236}">
                <a16:creationId xmlns:a16="http://schemas.microsoft.com/office/drawing/2014/main" id="{7FE705EE-0397-6215-46C5-B6CD3D0545FB}"/>
              </a:ext>
            </a:extLst>
          </p:cNvPr>
          <p:cNvSpPr txBox="1"/>
          <p:nvPr/>
        </p:nvSpPr>
        <p:spPr>
          <a:xfrm>
            <a:off x="11415837" y="7112372"/>
            <a:ext cx="769984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view()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view data as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table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extract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column from dataframe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nrow</a:t>
            </a:r>
            <a:r>
              <a:rPr lang="da-DK" dirty="0"/>
              <a:t>(df), </a:t>
            </a:r>
            <a:r>
              <a:rPr lang="da-DK" dirty="0" err="1"/>
              <a:t>ncol</a:t>
            </a:r>
            <a:r>
              <a:rPr lang="da-DK" dirty="0"/>
              <a:t>(df)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number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of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rows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/columns</a:t>
            </a:r>
            <a:endParaRPr dirty="0"/>
          </a:p>
        </p:txBody>
      </p:sp>
      <p:sp>
        <p:nvSpPr>
          <p:cNvPr id="892" name="is.numeric(x) (character, factor, integer, etc.)…">
            <a:extLst>
              <a:ext uri="{FF2B5EF4-FFF2-40B4-BE49-F238E27FC236}">
                <a16:creationId xmlns:a16="http://schemas.microsoft.com/office/drawing/2014/main" id="{52C686BE-FB89-2EBA-7387-1A09017F5325}"/>
              </a:ext>
            </a:extLst>
          </p:cNvPr>
          <p:cNvSpPr txBox="1"/>
          <p:nvPr/>
        </p:nvSpPr>
        <p:spPr>
          <a:xfrm>
            <a:off x="1971454" y="9427697"/>
            <a:ext cx="1614642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class()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type/class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is.character</a:t>
            </a:r>
            <a:r>
              <a:rPr lang="da-DK" dirty="0"/>
              <a:t>(), </a:t>
            </a:r>
            <a:r>
              <a:rPr lang="da-DK" dirty="0" err="1"/>
              <a:t>is.factor</a:t>
            </a:r>
            <a:r>
              <a:rPr lang="da-DK" dirty="0"/>
              <a:t>(), </a:t>
            </a:r>
            <a:r>
              <a:rPr lang="da-DK" dirty="0" err="1"/>
              <a:t>is.integer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as.character</a:t>
            </a:r>
            <a:r>
              <a:rPr lang="da-DK" dirty="0"/>
              <a:t>(), </a:t>
            </a:r>
            <a:r>
              <a:rPr lang="da-DK" dirty="0" err="1"/>
              <a:t>as.factor</a:t>
            </a:r>
            <a:r>
              <a:rPr lang="da-DK" dirty="0"/>
              <a:t>(), </a:t>
            </a:r>
            <a:r>
              <a:rPr lang="da-DK" dirty="0" err="1"/>
              <a:t>as.integer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change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</p:txBody>
      </p:sp>
      <p:sp>
        <p:nvSpPr>
          <p:cNvPr id="893" name="head(df, n=10), df[1:10,] tail(df, n=10)…">
            <a:extLst>
              <a:ext uri="{FF2B5EF4-FFF2-40B4-BE49-F238E27FC236}">
                <a16:creationId xmlns:a16="http://schemas.microsoft.com/office/drawing/2014/main" id="{74313197-C793-E1AC-0B6D-6C464ECB3C78}"/>
              </a:ext>
            </a:extLst>
          </p:cNvPr>
          <p:cNvSpPr txBox="1"/>
          <p:nvPr/>
        </p:nvSpPr>
        <p:spPr>
          <a:xfrm>
            <a:off x="1973365" y="7376243"/>
            <a:ext cx="923789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head(</a:t>
            </a:r>
            <a:r>
              <a:rPr dirty="0" err="1"/>
              <a:t>df</a:t>
            </a:r>
            <a:r>
              <a:rPr dirty="0"/>
              <a:t>, n=10), tail(</a:t>
            </a:r>
            <a:r>
              <a:rPr dirty="0" err="1"/>
              <a:t>df</a:t>
            </a:r>
            <a:r>
              <a:rPr dirty="0"/>
              <a:t>, n=10)</a:t>
            </a:r>
            <a:r>
              <a:rPr lang="da-DK"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unique(), table()</a:t>
            </a:r>
            <a:r>
              <a:rPr lang="da-DK" dirty="0"/>
              <a:t>, </a:t>
            </a:r>
            <a:r>
              <a:rPr lang="da-DK" dirty="0" err="1"/>
              <a:t>count</a:t>
            </a:r>
            <a:r>
              <a:rPr lang="da-DK" dirty="0"/>
              <a:t>()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unique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, count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4" name="read.xlsx('name.xlsx'), read.delim('name.txt', sep ='\t') read.csv('name.csv', sep=';')">
            <a:extLst>
              <a:ext uri="{FF2B5EF4-FFF2-40B4-BE49-F238E27FC236}">
                <a16:creationId xmlns:a16="http://schemas.microsoft.com/office/drawing/2014/main" id="{C6012A5A-86B7-95E8-1646-245A71C05DA0}"/>
              </a:ext>
            </a:extLst>
          </p:cNvPr>
          <p:cNvSpPr txBox="1"/>
          <p:nvPr/>
        </p:nvSpPr>
        <p:spPr>
          <a:xfrm>
            <a:off x="11057737" y="5126613"/>
            <a:ext cx="827590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read.xlsx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name.xlsx</a:t>
            </a:r>
            <a:r>
              <a:rPr lang="da-DK" dirty="0"/>
              <a:t>”)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library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(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readxl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)</a:t>
            </a:r>
          </a:p>
          <a:p>
            <a:r>
              <a:rPr dirty="0" err="1"/>
              <a:t>read.delim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name.txt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 =</a:t>
            </a:r>
            <a:r>
              <a:rPr lang="da-DK" dirty="0"/>
              <a:t>"</a:t>
            </a:r>
            <a:r>
              <a:rPr dirty="0"/>
              <a:t>\t</a:t>
            </a:r>
            <a:r>
              <a:rPr lang="da-DK" dirty="0"/>
              <a:t>"</a:t>
            </a:r>
            <a:r>
              <a:rPr dirty="0"/>
              <a:t>) </a:t>
            </a:r>
            <a:r>
              <a:rPr dirty="0" err="1"/>
              <a:t>read.csv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name.csv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=</a:t>
            </a:r>
            <a:r>
              <a:rPr lang="da-DK" dirty="0"/>
              <a:t>"</a:t>
            </a:r>
            <a:r>
              <a:rPr dirty="0"/>
              <a:t>;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895" name="Rectangle">
            <a:extLst>
              <a:ext uri="{FF2B5EF4-FFF2-40B4-BE49-F238E27FC236}">
                <a16:creationId xmlns:a16="http://schemas.microsoft.com/office/drawing/2014/main" id="{17C5E2E6-392A-0B19-95EB-8C4B37E949F8}"/>
              </a:ext>
            </a:extLst>
          </p:cNvPr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>
            <a:extLst>
              <a:ext uri="{FF2B5EF4-FFF2-40B4-BE49-F238E27FC236}">
                <a16:creationId xmlns:a16="http://schemas.microsoft.com/office/drawing/2014/main" id="{4304298D-0873-8CCE-4FE1-957C8A55B75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>
            <a:extLst>
              <a:ext uri="{FF2B5EF4-FFF2-40B4-BE49-F238E27FC236}">
                <a16:creationId xmlns:a16="http://schemas.microsoft.com/office/drawing/2014/main" id="{7C8CDBCD-6C0A-6777-5D16-38858EC6C3F7}"/>
              </a:ext>
            </a:extLst>
          </p:cNvPr>
          <p:cNvSpPr txBox="1"/>
          <p:nvPr/>
        </p:nvSpPr>
        <p:spPr>
          <a:xfrm>
            <a:off x="20642510" y="4983369"/>
            <a:ext cx="22390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898" name="Rectangle">
            <a:extLst>
              <a:ext uri="{FF2B5EF4-FFF2-40B4-BE49-F238E27FC236}">
                <a16:creationId xmlns:a16="http://schemas.microsoft.com/office/drawing/2014/main" id="{122F2545-BA34-1837-F78C-DC0DCEB2F9BA}"/>
              </a:ext>
            </a:extLst>
          </p:cNvPr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>
            <a:extLst>
              <a:ext uri="{FF2B5EF4-FFF2-40B4-BE49-F238E27FC236}">
                <a16:creationId xmlns:a16="http://schemas.microsoft.com/office/drawing/2014/main" id="{62932DB4-5884-4597-C852-DCD6E65B4512}"/>
              </a:ext>
            </a:extLst>
          </p:cNvPr>
          <p:cNvSpPr txBox="1"/>
          <p:nvPr/>
        </p:nvSpPr>
        <p:spPr>
          <a:xfrm>
            <a:off x="19540345" y="7370074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OVERVIEW </a:t>
            </a:r>
          </a:p>
        </p:txBody>
      </p:sp>
      <p:sp>
        <p:nvSpPr>
          <p:cNvPr id="900" name="getwd(), setwd() # location…">
            <a:extLst>
              <a:ext uri="{FF2B5EF4-FFF2-40B4-BE49-F238E27FC236}">
                <a16:creationId xmlns:a16="http://schemas.microsoft.com/office/drawing/2014/main" id="{E87B9579-D94D-1A3B-7F49-CB073CC8585A}"/>
              </a:ext>
            </a:extLst>
          </p:cNvPr>
          <p:cNvSpPr txBox="1"/>
          <p:nvPr/>
        </p:nvSpPr>
        <p:spPr>
          <a:xfrm>
            <a:off x="1966822" y="5137581"/>
            <a:ext cx="877800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getwd</a:t>
            </a:r>
            <a:r>
              <a:rPr dirty="0"/>
              <a:t>()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install.packages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/>
              <a:t>p</a:t>
            </a:r>
            <a:r>
              <a:rPr lang="da-DK" dirty="0" err="1"/>
              <a:t>ackage</a:t>
            </a:r>
            <a:r>
              <a:rPr lang="da-DK" dirty="0"/>
              <a:t>_</a:t>
            </a:r>
            <a:r>
              <a:rPr dirty="0"/>
              <a:t>name</a:t>
            </a:r>
            <a:r>
              <a:rPr lang="da-DK" dirty="0"/>
              <a:t>"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install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library(</a:t>
            </a:r>
            <a:r>
              <a:rPr lang="da-DK" dirty="0" err="1"/>
              <a:t>package_name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load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dirty="0"/>
          </a:p>
        </p:txBody>
      </p:sp>
      <p:sp>
        <p:nvSpPr>
          <p:cNvPr id="904" name="Other:">
            <a:extLst>
              <a:ext uri="{FF2B5EF4-FFF2-40B4-BE49-F238E27FC236}">
                <a16:creationId xmlns:a16="http://schemas.microsoft.com/office/drawing/2014/main" id="{24D1FA99-1F82-3B0C-C66D-A4543CCD0B40}"/>
              </a:ext>
            </a:extLst>
          </p:cNvPr>
          <p:cNvSpPr txBox="1"/>
          <p:nvPr/>
        </p:nvSpPr>
        <p:spPr>
          <a:xfrm>
            <a:off x="1966821" y="11164679"/>
            <a:ext cx="488054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Summary </a:t>
            </a:r>
            <a:r>
              <a:rPr lang="da-DK" dirty="0" err="1"/>
              <a:t>statistics</a:t>
            </a:r>
            <a:r>
              <a:rPr dirty="0"/>
              <a:t>:</a:t>
            </a:r>
          </a:p>
        </p:txBody>
      </p:sp>
      <p:sp>
        <p:nvSpPr>
          <p:cNvPr id="905" name="seq(1, 10, by = 1.0) # sequence from-to…">
            <a:extLst>
              <a:ext uri="{FF2B5EF4-FFF2-40B4-BE49-F238E27FC236}">
                <a16:creationId xmlns:a16="http://schemas.microsoft.com/office/drawing/2014/main" id="{7787B294-589F-2D6A-D7FB-DBF7F8082EDC}"/>
              </a:ext>
            </a:extLst>
          </p:cNvPr>
          <p:cNvSpPr txBox="1"/>
          <p:nvPr/>
        </p:nvSpPr>
        <p:spPr>
          <a:xfrm>
            <a:off x="1977753" y="11607837"/>
            <a:ext cx="752635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summary()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summary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statistics</a:t>
            </a:r>
            <a:endParaRPr lang="da-DK" dirty="0">
              <a:solidFill>
                <a:srgbClr val="DA8522">
                  <a:alpha val="76291"/>
                </a:srgbClr>
              </a:solidFill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mean</a:t>
            </a:r>
            <a:r>
              <a:rPr lang="da-DK" dirty="0"/>
              <a:t>(), median(), </a:t>
            </a:r>
            <a:r>
              <a:rPr lang="da-DK" dirty="0" err="1"/>
              <a:t>sd</a:t>
            </a:r>
            <a:r>
              <a:rPr lang="da-DK" dirty="0"/>
              <a:t>(), sum()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n()</a:t>
            </a:r>
          </a:p>
        </p:txBody>
      </p:sp>
      <p:sp>
        <p:nvSpPr>
          <p:cNvPr id="906" name="Rectangle">
            <a:extLst>
              <a:ext uri="{FF2B5EF4-FFF2-40B4-BE49-F238E27FC236}">
                <a16:creationId xmlns:a16="http://schemas.microsoft.com/office/drawing/2014/main" id="{D696B75D-81E0-A5DC-68E1-459DEC5FE0B6}"/>
              </a:ext>
            </a:extLst>
          </p:cNvPr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>
            <a:extLst>
              <a:ext uri="{FF2B5EF4-FFF2-40B4-BE49-F238E27FC236}">
                <a16:creationId xmlns:a16="http://schemas.microsoft.com/office/drawing/2014/main" id="{4D0A1E20-57DA-0632-B7B0-D7BD8209D2F6}"/>
              </a:ext>
            </a:extLst>
          </p:cNvPr>
          <p:cNvSpPr txBox="1"/>
          <p:nvPr/>
        </p:nvSpPr>
        <p:spPr>
          <a:xfrm>
            <a:off x="19641945" y="9570939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TYPES</a:t>
            </a:r>
          </a:p>
        </p:txBody>
      </p:sp>
      <p:sp>
        <p:nvSpPr>
          <p:cNvPr id="908" name="Rectangle">
            <a:extLst>
              <a:ext uri="{FF2B5EF4-FFF2-40B4-BE49-F238E27FC236}">
                <a16:creationId xmlns:a16="http://schemas.microsoft.com/office/drawing/2014/main" id="{4C4F8CA1-3A8B-492C-0B7D-1D21C14A84C2}"/>
              </a:ext>
            </a:extLst>
          </p:cNvPr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>
            <a:extLst>
              <a:ext uri="{FF2B5EF4-FFF2-40B4-BE49-F238E27FC236}">
                <a16:creationId xmlns:a16="http://schemas.microsoft.com/office/drawing/2014/main" id="{663B0BF0-3C08-674B-D52C-7B0BEEE820A2}"/>
              </a:ext>
            </a:extLst>
          </p:cNvPr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STATISTICS</a:t>
            </a:r>
            <a:r>
              <a:rPr dirty="0"/>
              <a:t>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BASE PLOTS</a:t>
            </a:r>
          </a:p>
        </p:txBody>
      </p:sp>
    </p:spTree>
    <p:extLst>
      <p:ext uri="{BB962C8B-B14F-4D97-AF65-F5344CB8AC3E}">
        <p14:creationId xmlns:p14="http://schemas.microsoft.com/office/powerpoint/2010/main" val="129423063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D956-A931-81D1-CE00-C707C83C9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>
            <a:extLst>
              <a:ext uri="{FF2B5EF4-FFF2-40B4-BE49-F238E27FC236}">
                <a16:creationId xmlns:a16="http://schemas.microsoft.com/office/drawing/2014/main" id="{F1A4EE30-5BE0-655D-8AA8-6D16C7733F39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2" name="Oval 16">
            <a:extLst>
              <a:ext uri="{FF2B5EF4-FFF2-40B4-BE49-F238E27FC236}">
                <a16:creationId xmlns:a16="http://schemas.microsoft.com/office/drawing/2014/main" id="{28C51954-4661-A9A9-F5EB-C22F4E27CA8E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3" name="25">
            <a:extLst>
              <a:ext uri="{FF2B5EF4-FFF2-40B4-BE49-F238E27FC236}">
                <a16:creationId xmlns:a16="http://schemas.microsoft.com/office/drawing/2014/main" id="{64BDFE49-7248-384B-ECF8-20F0E1BD5785}"/>
              </a:ext>
            </a:extLst>
          </p:cNvPr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</a:t>
            </a:r>
            <a:r>
              <a:rPr dirty="0"/>
              <a:t>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317" name="Group">
            <a:extLst>
              <a:ext uri="{FF2B5EF4-FFF2-40B4-BE49-F238E27FC236}">
                <a16:creationId xmlns:a16="http://schemas.microsoft.com/office/drawing/2014/main" id="{12F583D3-7AF7-DB23-35F4-C850FB84207D}"/>
              </a:ext>
            </a:extLst>
          </p:cNvPr>
          <p:cNvGrpSpPr/>
          <p:nvPr/>
        </p:nvGrpSpPr>
        <p:grpSpPr>
          <a:xfrm>
            <a:off x="7171353" y="1295516"/>
            <a:ext cx="10309243" cy="1940930"/>
            <a:chOff x="-36742" y="176264"/>
            <a:chExt cx="10309241" cy="1940928"/>
          </a:xfrm>
        </p:grpSpPr>
        <p:sp>
          <p:nvSpPr>
            <p:cNvPr id="1314" name="RMARKDOWN CHEAT SHEET">
              <a:extLst>
                <a:ext uri="{FF2B5EF4-FFF2-40B4-BE49-F238E27FC236}">
                  <a16:creationId xmlns:a16="http://schemas.microsoft.com/office/drawing/2014/main" id="{5EAC9E67-51A3-A618-78E0-75CFCC5A1CFC}"/>
                </a:ext>
              </a:extLst>
            </p:cNvPr>
            <p:cNvSpPr txBox="1"/>
            <p:nvPr/>
          </p:nvSpPr>
          <p:spPr>
            <a:xfrm>
              <a:off x="1217541" y="999863"/>
              <a:ext cx="7520027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QUATO</a:t>
              </a:r>
              <a:r>
                <a:rPr dirty="0"/>
                <a:t> CHEAT SHEET </a:t>
              </a:r>
            </a:p>
          </p:txBody>
        </p:sp>
        <p:sp>
          <p:nvSpPr>
            <p:cNvPr id="1315" name="https://rstudio.com/wp-content/uploads/2016/03/rmarkdown-cheatsheet-2.0.pdf">
              <a:extLst>
                <a:ext uri="{FF2B5EF4-FFF2-40B4-BE49-F238E27FC236}">
                  <a16:creationId xmlns:a16="http://schemas.microsoft.com/office/drawing/2014/main" id="{65C7DE0A-6B2E-7DA2-FCD9-E14605A2E407}"/>
                </a:ext>
              </a:extLst>
            </p:cNvPr>
            <p:cNvSpPr txBox="1"/>
            <p:nvPr/>
          </p:nvSpPr>
          <p:spPr>
            <a:xfrm>
              <a:off x="1561476" y="176264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 err="1"/>
                <a:t>https</a:t>
              </a:r>
              <a:r>
                <a:rPr lang="da-DK" dirty="0"/>
                <a:t>://</a:t>
              </a:r>
              <a:r>
                <a:rPr lang="da-DK" dirty="0" err="1"/>
                <a:t>quarto.org</a:t>
              </a:r>
              <a:endParaRPr dirty="0"/>
            </a:p>
          </p:txBody>
        </p:sp>
        <p:sp>
          <p:nvSpPr>
            <p:cNvPr id="1316" name="Line">
              <a:extLst>
                <a:ext uri="{FF2B5EF4-FFF2-40B4-BE49-F238E27FC236}">
                  <a16:creationId xmlns:a16="http://schemas.microsoft.com/office/drawing/2014/main" id="{A309DE4B-1B97-09F9-99AA-2010473C06EF}"/>
                </a:ext>
              </a:extLst>
            </p:cNvPr>
            <p:cNvSpPr/>
            <p:nvPr/>
          </p:nvSpPr>
          <p:spPr>
            <a:xfrm>
              <a:off x="-36742" y="349294"/>
              <a:ext cx="135184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18" name="Группа 36">
            <a:extLst>
              <a:ext uri="{FF2B5EF4-FFF2-40B4-BE49-F238E27FC236}">
                <a16:creationId xmlns:a16="http://schemas.microsoft.com/office/drawing/2014/main" id="{BA6F8139-4F45-7E24-400C-DA199471215F}"/>
              </a:ext>
            </a:extLst>
          </p:cNvPr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dirty="0"/>
          </a:p>
        </p:txBody>
      </p:sp>
      <p:sp>
        <p:nvSpPr>
          <p:cNvPr id="1319" name="Группа 63">
            <a:extLst>
              <a:ext uri="{FF2B5EF4-FFF2-40B4-BE49-F238E27FC236}">
                <a16:creationId xmlns:a16="http://schemas.microsoft.com/office/drawing/2014/main" id="{64352997-7E5A-7330-B9B5-531AEFEE8B9F}"/>
              </a:ext>
            </a:extLst>
          </p:cNvPr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0" name="Группа 69">
            <a:extLst>
              <a:ext uri="{FF2B5EF4-FFF2-40B4-BE49-F238E27FC236}">
                <a16:creationId xmlns:a16="http://schemas.microsoft.com/office/drawing/2014/main" id="{4079A3E0-1C7F-2275-3E7E-865D95D0BEF8}"/>
              </a:ext>
            </a:extLst>
          </p:cNvPr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Line">
            <a:extLst>
              <a:ext uri="{FF2B5EF4-FFF2-40B4-BE49-F238E27FC236}">
                <a16:creationId xmlns:a16="http://schemas.microsoft.com/office/drawing/2014/main" id="{ABEF8754-C231-A2AB-460A-440A17FB0AAA}"/>
              </a:ext>
            </a:extLst>
          </p:cNvPr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2" name="Line">
            <a:extLst>
              <a:ext uri="{FF2B5EF4-FFF2-40B4-BE49-F238E27FC236}">
                <a16:creationId xmlns:a16="http://schemas.microsoft.com/office/drawing/2014/main" id="{9953FEB3-248A-9016-2C8D-01184DFB0E3B}"/>
              </a:ext>
            </a:extLst>
          </p:cNvPr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3" name="Begin .Rmd:">
            <a:extLst>
              <a:ext uri="{FF2B5EF4-FFF2-40B4-BE49-F238E27FC236}">
                <a16:creationId xmlns:a16="http://schemas.microsoft.com/office/drawing/2014/main" id="{ED012538-D166-C86E-D997-CD39D5223D96}"/>
              </a:ext>
            </a:extLst>
          </p:cNvPr>
          <p:cNvSpPr txBox="1"/>
          <p:nvPr/>
        </p:nvSpPr>
        <p:spPr>
          <a:xfrm>
            <a:off x="1587259" y="4782683"/>
            <a:ext cx="443076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YAML parameter</a:t>
            </a:r>
            <a:r>
              <a:rPr dirty="0"/>
              <a:t>:</a:t>
            </a:r>
          </a:p>
        </p:txBody>
      </p:sp>
      <p:sp>
        <p:nvSpPr>
          <p:cNvPr id="1324" name="Code Chunk:">
            <a:extLst>
              <a:ext uri="{FF2B5EF4-FFF2-40B4-BE49-F238E27FC236}">
                <a16:creationId xmlns:a16="http://schemas.microsoft.com/office/drawing/2014/main" id="{04750258-D53D-1623-EB42-DC77D207546F}"/>
              </a:ext>
            </a:extLst>
          </p:cNvPr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5" name="---…">
            <a:extLst>
              <a:ext uri="{FF2B5EF4-FFF2-40B4-BE49-F238E27FC236}">
                <a16:creationId xmlns:a16="http://schemas.microsoft.com/office/drawing/2014/main" id="{5C736795-1B5A-D659-97C1-4FC836B05723}"/>
              </a:ext>
            </a:extLst>
          </p:cNvPr>
          <p:cNvSpPr txBox="1"/>
          <p:nvPr/>
        </p:nvSpPr>
        <p:spPr>
          <a:xfrm>
            <a:off x="1587259" y="5102123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html_document</a:t>
            </a:r>
            <a:r>
              <a:rPr dirty="0"/>
              <a:t> (</a:t>
            </a:r>
            <a:r>
              <a:rPr dirty="0" err="1"/>
              <a:t>pdf_document</a:t>
            </a:r>
            <a:r>
              <a:rPr dirty="0"/>
              <a:t>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</p:txBody>
      </p:sp>
      <p:sp>
        <p:nvSpPr>
          <p:cNvPr id="1326" name="Figure Options:">
            <a:extLst>
              <a:ext uri="{FF2B5EF4-FFF2-40B4-BE49-F238E27FC236}">
                <a16:creationId xmlns:a16="http://schemas.microsoft.com/office/drawing/2014/main" id="{A199AFE5-F588-6FD1-0BF8-4BA19D12AEB4}"/>
              </a:ext>
            </a:extLst>
          </p:cNvPr>
          <p:cNvSpPr txBox="1"/>
          <p:nvPr/>
        </p:nvSpPr>
        <p:spPr>
          <a:xfrm>
            <a:off x="12659888" y="7708638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Figure Options:</a:t>
            </a:r>
          </a:p>
        </p:txBody>
      </p:sp>
      <p:sp>
        <p:nvSpPr>
          <p:cNvPr id="1327" name="Code Options:">
            <a:extLst>
              <a:ext uri="{FF2B5EF4-FFF2-40B4-BE49-F238E27FC236}">
                <a16:creationId xmlns:a16="http://schemas.microsoft.com/office/drawing/2014/main" id="{774D71C8-A85C-B127-EDF8-0D65F6295C34}"/>
              </a:ext>
            </a:extLst>
          </p:cNvPr>
          <p:cNvSpPr txBox="1"/>
          <p:nvPr/>
        </p:nvSpPr>
        <p:spPr>
          <a:xfrm>
            <a:off x="1587259" y="7710413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Code Options:</a:t>
            </a:r>
          </a:p>
        </p:txBody>
      </p:sp>
      <p:sp>
        <p:nvSpPr>
          <p:cNvPr id="1328" name="Header:">
            <a:extLst>
              <a:ext uri="{FF2B5EF4-FFF2-40B4-BE49-F238E27FC236}">
                <a16:creationId xmlns:a16="http://schemas.microsoft.com/office/drawing/2014/main" id="{F5FFA118-9D38-803E-D702-8EF8E5F56051}"/>
              </a:ext>
            </a:extLst>
          </p:cNvPr>
          <p:cNvSpPr txBox="1"/>
          <p:nvPr/>
        </p:nvSpPr>
        <p:spPr>
          <a:xfrm>
            <a:off x="1582540" y="10626497"/>
            <a:ext cx="3236239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Source mode:</a:t>
            </a:r>
          </a:p>
          <a:p>
            <a:r>
              <a:rPr dirty="0"/>
              <a:t>Header</a:t>
            </a:r>
          </a:p>
        </p:txBody>
      </p:sp>
      <p:sp>
        <p:nvSpPr>
          <p:cNvPr id="1329" name="Rectangle">
            <a:extLst>
              <a:ext uri="{FF2B5EF4-FFF2-40B4-BE49-F238E27FC236}">
                <a16:creationId xmlns:a16="http://schemas.microsoft.com/office/drawing/2014/main" id="{27C80E05-6221-70E6-D5B4-0C7EA551767D}"/>
              </a:ext>
            </a:extLst>
          </p:cNvPr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0" name="Rectangle">
            <a:extLst>
              <a:ext uri="{FF2B5EF4-FFF2-40B4-BE49-F238E27FC236}">
                <a16:creationId xmlns:a16="http://schemas.microsoft.com/office/drawing/2014/main" id="{90ED92FE-57FA-51BC-CCE7-FC2530140312}"/>
              </a:ext>
            </a:extLst>
          </p:cNvPr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1" name="Rectangle">
            <a:extLst>
              <a:ext uri="{FF2B5EF4-FFF2-40B4-BE49-F238E27FC236}">
                <a16:creationId xmlns:a16="http://schemas.microsoft.com/office/drawing/2014/main" id="{7778B219-51A8-7108-4708-BCB7F05FA1E5}"/>
              </a:ext>
            </a:extLst>
          </p:cNvPr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CHUNK OPTIONS">
            <a:extLst>
              <a:ext uri="{FF2B5EF4-FFF2-40B4-BE49-F238E27FC236}">
                <a16:creationId xmlns:a16="http://schemas.microsoft.com/office/drawing/2014/main" id="{F18E8FB3-BCC5-4E24-00C3-D42FEFAF658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3" name="GETTING…">
            <a:extLst>
              <a:ext uri="{FF2B5EF4-FFF2-40B4-BE49-F238E27FC236}">
                <a16:creationId xmlns:a16="http://schemas.microsoft.com/office/drawing/2014/main" id="{7FC38EA5-BC8A-5230-5CD1-8BBFD35FA570}"/>
              </a:ext>
            </a:extLst>
          </p:cNvPr>
          <p:cNvSpPr txBox="1"/>
          <p:nvPr/>
        </p:nvSpPr>
        <p:spPr>
          <a:xfrm>
            <a:off x="21021342" y="5301987"/>
            <a:ext cx="2083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1338" name="echo (= TRUE or FALSE - print my code)…">
            <a:extLst>
              <a:ext uri="{FF2B5EF4-FFF2-40B4-BE49-F238E27FC236}">
                <a16:creationId xmlns:a16="http://schemas.microsoft.com/office/drawing/2014/main" id="{20554135-B715-F84B-01E2-817A0C8F66D4}"/>
              </a:ext>
            </a:extLst>
          </p:cNvPr>
          <p:cNvSpPr txBox="1"/>
          <p:nvPr/>
        </p:nvSpPr>
        <p:spPr>
          <a:xfrm>
            <a:off x="1587259" y="8220817"/>
            <a:ext cx="1122085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echo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print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eval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run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error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display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error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message (default is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(Can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set for </a:t>
            </a:r>
            <a:r>
              <a:rPr lang="da-DK" dirty="0" err="1"/>
              <a:t>warning</a:t>
            </a:r>
            <a:r>
              <a:rPr lang="da-DK" dirty="0"/>
              <a:t> and</a:t>
            </a:r>
            <a:r>
              <a:rPr dirty="0"/>
              <a:t> message)</a:t>
            </a:r>
          </a:p>
        </p:txBody>
      </p:sp>
      <p:sp>
        <p:nvSpPr>
          <p:cNvPr id="1339" name="fig.align (= 'left', 'right', 'center')…">
            <a:extLst>
              <a:ext uri="{FF2B5EF4-FFF2-40B4-BE49-F238E27FC236}">
                <a16:creationId xmlns:a16="http://schemas.microsoft.com/office/drawing/2014/main" id="{14E9B236-0C2D-38F7-6400-920B7F4462EC}"/>
              </a:ext>
            </a:extLst>
          </p:cNvPr>
          <p:cNvSpPr txBox="1"/>
          <p:nvPr/>
        </p:nvSpPr>
        <p:spPr>
          <a:xfrm>
            <a:off x="12659888" y="8294728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fig.align</a:t>
            </a:r>
            <a:r>
              <a:rPr dirty="0"/>
              <a:t> (=</a:t>
            </a:r>
            <a:r>
              <a:rPr lang="da-DK" dirty="0"/>
              <a:t>'</a:t>
            </a:r>
            <a:r>
              <a:rPr dirty="0"/>
              <a:t>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fig.cap</a:t>
            </a:r>
            <a:r>
              <a:rPr dirty="0"/>
              <a:t>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fig.height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r>
              <a:rPr dirty="0"/>
              <a:t>, </a:t>
            </a:r>
            <a:r>
              <a:rPr dirty="0" err="1"/>
              <a:t>fig.width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endParaRPr dirty="0"/>
          </a:p>
        </p:txBody>
      </p:sp>
      <p:sp>
        <p:nvSpPr>
          <p:cNvPr id="1340" name="TEXT">
            <a:extLst>
              <a:ext uri="{FF2B5EF4-FFF2-40B4-BE49-F238E27FC236}">
                <a16:creationId xmlns:a16="http://schemas.microsoft.com/office/drawing/2014/main" id="{42114717-FA29-2D6A-4363-E8FFA1436057}"/>
              </a:ext>
            </a:extLst>
          </p:cNvPr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1" name="Header size ranging from largest (one #) to smallest (six #):…">
            <a:extLst>
              <a:ext uri="{FF2B5EF4-FFF2-40B4-BE49-F238E27FC236}">
                <a16:creationId xmlns:a16="http://schemas.microsoft.com/office/drawing/2014/main" id="{8FC7E26C-1E0A-7194-CB4A-9E5A898C5017}"/>
              </a:ext>
            </a:extLst>
          </p:cNvPr>
          <p:cNvSpPr txBox="1"/>
          <p:nvPr/>
        </p:nvSpPr>
        <p:spPr>
          <a:xfrm>
            <a:off x="1594116" y="11524769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</a:t>
            </a:r>
            <a:r>
              <a:rPr dirty="0" err="1"/>
              <a:t>my.text</a:t>
            </a:r>
            <a:r>
              <a:rPr dirty="0"/>
              <a:t>, ## </a:t>
            </a:r>
            <a:r>
              <a:rPr dirty="0" err="1"/>
              <a:t>my.text</a:t>
            </a:r>
            <a:r>
              <a:rPr dirty="0"/>
              <a:t>, ### </a:t>
            </a:r>
            <a:r>
              <a:rPr dirty="0" err="1"/>
              <a:t>my.text</a:t>
            </a:r>
            <a:r>
              <a:rPr dirty="0"/>
              <a:t>, etc.</a:t>
            </a:r>
          </a:p>
        </p:txBody>
      </p:sp>
      <p:sp>
        <p:nvSpPr>
          <p:cNvPr id="1342" name="*italics*…">
            <a:extLst>
              <a:ext uri="{FF2B5EF4-FFF2-40B4-BE49-F238E27FC236}">
                <a16:creationId xmlns:a16="http://schemas.microsoft.com/office/drawing/2014/main" id="{70DE1F0F-7A13-2395-D49D-C39A84683A41}"/>
              </a:ext>
            </a:extLst>
          </p:cNvPr>
          <p:cNvSpPr txBox="1"/>
          <p:nvPr/>
        </p:nvSpPr>
        <p:spPr>
          <a:xfrm>
            <a:off x="9732514" y="11334268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`highlighted`</a:t>
            </a:r>
          </a:p>
        </p:txBody>
      </p:sp>
      <p:sp>
        <p:nvSpPr>
          <p:cNvPr id="1343" name="Text:">
            <a:extLst>
              <a:ext uri="{FF2B5EF4-FFF2-40B4-BE49-F238E27FC236}">
                <a16:creationId xmlns:a16="http://schemas.microsoft.com/office/drawing/2014/main" id="{DFF9F4F2-8B27-C272-6BED-3B1DF81D135C}"/>
              </a:ext>
            </a:extLst>
          </p:cNvPr>
          <p:cNvSpPr txBox="1"/>
          <p:nvPr/>
        </p:nvSpPr>
        <p:spPr>
          <a:xfrm>
            <a:off x="9732514" y="1107554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</a:t>
            </a:r>
          </a:p>
        </p:txBody>
      </p:sp>
      <p:sp>
        <p:nvSpPr>
          <p:cNvPr id="1344" name="Lists:">
            <a:extLst>
              <a:ext uri="{FF2B5EF4-FFF2-40B4-BE49-F238E27FC236}">
                <a16:creationId xmlns:a16="http://schemas.microsoft.com/office/drawing/2014/main" id="{6E4181B0-FA4B-48DC-7083-C37E1D33F7AC}"/>
              </a:ext>
            </a:extLst>
          </p:cNvPr>
          <p:cNvSpPr txBox="1"/>
          <p:nvPr/>
        </p:nvSpPr>
        <p:spPr>
          <a:xfrm>
            <a:off x="13434106" y="10978668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Lists</a:t>
            </a:r>
          </a:p>
        </p:txBody>
      </p:sp>
      <p:sp>
        <p:nvSpPr>
          <p:cNvPr id="1345" name="List item1 (filled dot)…">
            <a:extLst>
              <a:ext uri="{FF2B5EF4-FFF2-40B4-BE49-F238E27FC236}">
                <a16:creationId xmlns:a16="http://schemas.microsoft.com/office/drawing/2014/main" id="{2807E916-777D-ED42-B3D9-076C8CF31006}"/>
              </a:ext>
            </a:extLst>
          </p:cNvPr>
          <p:cNvSpPr txBox="1"/>
          <p:nvPr/>
        </p:nvSpPr>
        <p:spPr>
          <a:xfrm>
            <a:off x="14607351" y="1093469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</a:t>
            </a:r>
            <a:r>
              <a:rPr dirty="0"/>
              <a:t>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</p:txBody>
      </p:sp>
      <p:sp>
        <p:nvSpPr>
          <p:cNvPr id="1346" name="Line">
            <a:extLst>
              <a:ext uri="{FF2B5EF4-FFF2-40B4-BE49-F238E27FC236}">
                <a16:creationId xmlns:a16="http://schemas.microsoft.com/office/drawing/2014/main" id="{3E89DE6A-564C-CE22-EC83-07669E1032A1}"/>
              </a:ext>
            </a:extLst>
          </p:cNvPr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7" name="Line">
            <a:extLst>
              <a:ext uri="{FF2B5EF4-FFF2-40B4-BE49-F238E27FC236}">
                <a16:creationId xmlns:a16="http://schemas.microsoft.com/office/drawing/2014/main" id="{32A37C13-B2F7-4DC5-582E-AC01168C3C42}"/>
              </a:ext>
            </a:extLst>
          </p:cNvPr>
          <p:cNvSpPr/>
          <p:nvPr/>
        </p:nvSpPr>
        <p:spPr>
          <a:xfrm flipV="1">
            <a:off x="12409867" y="7674716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3C97A1B1-52F3-0181-5859-BCA1D0DF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71" y="5418733"/>
            <a:ext cx="1530605" cy="1124038"/>
          </a:xfrm>
          <a:prstGeom prst="rect">
            <a:avLst/>
          </a:prstGeom>
        </p:spPr>
      </p:pic>
      <p:sp>
        <p:nvSpPr>
          <p:cNvPr id="4" name="*italics*…">
            <a:extLst>
              <a:ext uri="{FF2B5EF4-FFF2-40B4-BE49-F238E27FC236}">
                <a16:creationId xmlns:a16="http://schemas.microsoft.com/office/drawing/2014/main" id="{4FA7C4A3-0ED5-9E70-D088-2528935C6BDF}"/>
              </a:ext>
            </a:extLst>
          </p:cNvPr>
          <p:cNvSpPr txBox="1"/>
          <p:nvPr/>
        </p:nvSpPr>
        <p:spPr>
          <a:xfrm>
            <a:off x="13140069" y="5334028"/>
            <a:ext cx="300042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Source mode: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# </a:t>
            </a:r>
            <a:r>
              <a:rPr lang="da-DK" dirty="0" err="1"/>
              <a:t>some</a:t>
            </a:r>
            <a:r>
              <a:rPr lang="da-DK" dirty="0"/>
              <a:t> R </a:t>
            </a:r>
            <a:r>
              <a:rPr lang="da-DK" dirty="0" err="1"/>
              <a:t>code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</a:t>
            </a:r>
            <a:endParaRPr dirty="0"/>
          </a:p>
        </p:txBody>
      </p:sp>
      <p:sp>
        <p:nvSpPr>
          <p:cNvPr id="5" name="*italics*…">
            <a:extLst>
              <a:ext uri="{FF2B5EF4-FFF2-40B4-BE49-F238E27FC236}">
                <a16:creationId xmlns:a16="http://schemas.microsoft.com/office/drawing/2014/main" id="{F029BAA8-BCDA-E3B2-A86A-F1862EC9ACFF}"/>
              </a:ext>
            </a:extLst>
          </p:cNvPr>
          <p:cNvSpPr txBox="1"/>
          <p:nvPr/>
        </p:nvSpPr>
        <p:spPr>
          <a:xfrm>
            <a:off x="16180312" y="5335300"/>
            <a:ext cx="410089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Visual mode: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A8B2499-E14D-B377-6599-91FF1676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0497" y="5762410"/>
            <a:ext cx="2733368" cy="1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588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roup"/>
          <p:cNvGrpSpPr/>
          <p:nvPr/>
        </p:nvGrpSpPr>
        <p:grpSpPr>
          <a:xfrm>
            <a:off x="1419894" y="1524000"/>
            <a:ext cx="9486170" cy="3475977"/>
            <a:chOff x="25400" y="0"/>
            <a:chExt cx="9486169" cy="3475976"/>
          </a:xfrm>
        </p:grpSpPr>
        <p:sp>
          <p:nvSpPr>
            <p:cNvPr id="911" name="GETTING HELP"/>
            <p:cNvSpPr txBox="1"/>
            <p:nvPr/>
          </p:nvSpPr>
          <p:spPr>
            <a:xfrm>
              <a:off x="2540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12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13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19" name="Группа 174"/>
          <p:cNvGrpSpPr/>
          <p:nvPr/>
        </p:nvGrpSpPr>
        <p:grpSpPr>
          <a:xfrm>
            <a:off x="14651587" y="1546791"/>
            <a:ext cx="8936337" cy="9354150"/>
            <a:chOff x="0" y="-215828"/>
            <a:chExt cx="8936335" cy="9354149"/>
          </a:xfrm>
        </p:grpSpPr>
        <p:sp>
          <p:nvSpPr>
            <p:cNvPr id="915" name="Полилиния 183"/>
            <p:cNvSpPr/>
            <p:nvPr/>
          </p:nvSpPr>
          <p:spPr>
            <a:xfrm>
              <a:off x="0" y="4285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18" name="Группа 184"/>
            <p:cNvGrpSpPr/>
            <p:nvPr/>
          </p:nvGrpSpPr>
          <p:grpSpPr>
            <a:xfrm>
              <a:off x="0" y="-215829"/>
              <a:ext cx="3185277" cy="3176606"/>
              <a:chOff x="0" y="-215828"/>
              <a:chExt cx="3185276" cy="3176605"/>
            </a:xfrm>
          </p:grpSpPr>
          <p:sp>
            <p:nvSpPr>
              <p:cNvPr id="916" name="Прямоугольник 8"/>
              <p:cNvSpPr/>
              <p:nvPr/>
            </p:nvSpPr>
            <p:spPr>
              <a:xfrm rot="16200000">
                <a:off x="114392" y="-110108"/>
                <a:ext cx="2956492" cy="3185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17" name="Заголовок 2"/>
              <p:cNvSpPr/>
              <p:nvPr/>
            </p:nvSpPr>
            <p:spPr>
              <a:xfrm rot="18900000">
                <a:off x="764878" y="182469"/>
                <a:ext cx="1655520" cy="127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24" name="Группа 174"/>
          <p:cNvGrpSpPr/>
          <p:nvPr/>
        </p:nvGrpSpPr>
        <p:grpSpPr>
          <a:xfrm>
            <a:off x="7573142" y="1760456"/>
            <a:ext cx="6900194" cy="9140485"/>
            <a:chOff x="-81980" y="-2164"/>
            <a:chExt cx="6900192" cy="9140484"/>
          </a:xfrm>
        </p:grpSpPr>
        <p:sp>
          <p:nvSpPr>
            <p:cNvPr id="920" name="Полилиния 183"/>
            <p:cNvSpPr/>
            <p:nvPr/>
          </p:nvSpPr>
          <p:spPr>
            <a:xfrm>
              <a:off x="0" y="4285"/>
              <a:ext cx="6818212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3" name="Группа 184"/>
            <p:cNvGrpSpPr/>
            <p:nvPr/>
          </p:nvGrpSpPr>
          <p:grpSpPr>
            <a:xfrm>
              <a:off x="-81981" y="-2165"/>
              <a:ext cx="2577666" cy="2647477"/>
              <a:chOff x="-83369" y="3837"/>
              <a:chExt cx="2577665" cy="2647475"/>
            </a:xfrm>
          </p:grpSpPr>
          <p:sp>
            <p:nvSpPr>
              <p:cNvPr id="921" name="Прямоугольник 8"/>
              <p:cNvSpPr/>
              <p:nvPr/>
            </p:nvSpPr>
            <p:spPr>
              <a:xfrm rot="16200000">
                <a:off x="-76591" y="80427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2" name="Заголовок 2"/>
              <p:cNvSpPr/>
              <p:nvPr/>
            </p:nvSpPr>
            <p:spPr>
              <a:xfrm rot="18900000">
                <a:off x="89201" y="491449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27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25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6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28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29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37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0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1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2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3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4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5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6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38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39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0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1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2"/>
              </a:rPr>
              <a:t>https://rstudio.com/resources/cheatsheets/</a:t>
            </a:r>
            <a:r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42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43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44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3" grpId="1" animBg="1" advAuto="0"/>
      <p:bldP spid="944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0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48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49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1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2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3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994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59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0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1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1</a:t>
                </a:r>
              </a:p>
            </p:txBody>
          </p:sp>
          <p:sp>
            <p:nvSpPr>
              <p:cNvPr id="989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0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1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992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993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4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995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6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3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7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3C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03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6" name="17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1" name="Rectangle"/>
          <p:cNvSpPr/>
          <p:nvPr/>
        </p:nvSpPr>
        <p:spPr>
          <a:xfrm>
            <a:off x="-135859" y="-57430"/>
            <a:ext cx="7575492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2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13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4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6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18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15509580" y="978897"/>
            <a:ext cx="8062990" cy="11758207"/>
            <a:chOff x="-227349" y="0"/>
            <a:chExt cx="8062989" cy="11758205"/>
          </a:xfrm>
        </p:grpSpPr>
        <p:pic>
          <p:nvPicPr>
            <p:cNvPr id="1019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0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1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2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5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6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8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9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0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2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3" name="VISUALIZATION"/>
            <p:cNvSpPr txBox="1"/>
            <p:nvPr/>
          </p:nvSpPr>
          <p:spPr>
            <a:xfrm>
              <a:off x="-227349" y="10795496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VISUALIZATION</a:t>
              </a:r>
            </a:p>
          </p:txBody>
        </p:sp>
        <p:sp>
          <p:nvSpPr>
            <p:cNvPr id="1044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5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6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48" name="18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/>
          <p:cNvSpPr/>
          <p:nvPr/>
        </p:nvSpPr>
        <p:spPr>
          <a:xfrm>
            <a:off x="-98444" y="-21988"/>
            <a:ext cx="24568188" cy="3736365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2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53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5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6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7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59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3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4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5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6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7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68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0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1" name="Group"/>
          <p:cNvGrpSpPr/>
          <p:nvPr/>
        </p:nvGrpSpPr>
        <p:grpSpPr>
          <a:xfrm>
            <a:off x="8986140" y="7816026"/>
            <a:ext cx="5466461" cy="4469431"/>
            <a:chOff x="0" y="0"/>
            <a:chExt cx="5466460" cy="4469430"/>
          </a:xfrm>
        </p:grpSpPr>
        <p:sp>
          <p:nvSpPr>
            <p:cNvPr id="1071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2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3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6" name="Rounded Rectangle"/>
            <p:cNvSpPr/>
            <p:nvPr/>
          </p:nvSpPr>
          <p:spPr>
            <a:xfrm>
              <a:off x="0" y="0"/>
              <a:ext cx="4851400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7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78" name="CONSIDERATIONSS"/>
            <p:cNvSpPr txBox="1"/>
            <p:nvPr/>
          </p:nvSpPr>
          <p:spPr>
            <a:xfrm>
              <a:off x="863300" y="135860"/>
              <a:ext cx="3897843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CONSIDERATIONSS</a:t>
              </a:r>
            </a:p>
          </p:txBody>
        </p:sp>
        <p:sp>
          <p:nvSpPr>
            <p:cNvPr id="1079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0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094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2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3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4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5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6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7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88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9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0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1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2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3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5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098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2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3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099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0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1" name="19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A942B-8408-B5DF-8F3B-A3B403375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BE529169-C837-3DB8-6474-3920AB06D16B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218E8404-FDDF-12EF-929C-53739F28470E}"/>
              </a:ext>
            </a:extLst>
          </p:cNvPr>
          <p:cNvGrpSpPr/>
          <p:nvPr/>
        </p:nvGrpSpPr>
        <p:grpSpPr>
          <a:xfrm>
            <a:off x="4309381" y="1435676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AC958502-3A72-7590-A472-5A8AFF0001EA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2 – TIDYVERSE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3BF1A95-24DE-9EE0-0547-61297BEEA9DE}"/>
                </a:ext>
              </a:extLst>
            </p:cNvPr>
            <p:cNvSpPr txBox="1"/>
            <p:nvPr/>
          </p:nvSpPr>
          <p:spPr>
            <a:xfrm>
              <a:off x="1035214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6AE10BF9-66AF-9EFD-D984-41C386606432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825167BC-85C3-9F41-302F-DD900BD1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8226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18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19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2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0" name="Group"/>
          <p:cNvGrpSpPr/>
          <p:nvPr/>
        </p:nvGrpSpPr>
        <p:grpSpPr>
          <a:xfrm>
            <a:off x="1485898" y="8509013"/>
            <a:ext cx="21272910" cy="3715372"/>
            <a:chOff x="-1" y="0"/>
            <a:chExt cx="21272908" cy="3715371"/>
          </a:xfrm>
        </p:grpSpPr>
        <p:sp>
          <p:nvSpPr>
            <p:cNvPr id="123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6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7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3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28" name="Download and install the newest version of R-studio (http://www.rstudio.com/download)"/>
            <p:cNvSpPr txBox="1"/>
            <p:nvPr/>
          </p:nvSpPr>
          <p:spPr>
            <a:xfrm>
              <a:off x="5436378" y="1596064"/>
              <a:ext cx="15702700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R-studio (</a:t>
              </a:r>
              <a:r>
                <a:rPr lang="da-DK" dirty="0" err="1">
                  <a:solidFill>
                    <a:srgbClr val="0000FF"/>
                  </a:solidFill>
                  <a:effectLst/>
                  <a:latin typeface="Helvetica" pitchFamily="2" charset="0"/>
                </a:rPr>
                <a:t>https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</a:rPr>
                <a:t>://</a:t>
              </a:r>
              <a:r>
                <a:rPr lang="da-DK" dirty="0" err="1">
                  <a:solidFill>
                    <a:srgbClr val="0000FF"/>
                  </a:solidFill>
                  <a:effectLst/>
                  <a:latin typeface="Helvetica" pitchFamily="2" charset="0"/>
                </a:rPr>
                <a:t>posit.co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</a:rPr>
                <a:t>/download/</a:t>
              </a:r>
              <a:r>
                <a:rPr lang="da-DK" dirty="0" err="1">
                  <a:solidFill>
                    <a:srgbClr val="0000FF"/>
                  </a:solidFill>
                  <a:effectLst/>
                  <a:latin typeface="Helvetica" pitchFamily="2" charset="0"/>
                </a:rPr>
                <a:t>rstudio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</a:rPr>
                <a:t>-desktop/</a:t>
              </a:r>
              <a:r>
                <a:rPr dirty="0"/>
                <a:t>)</a:t>
              </a:r>
            </a:p>
          </p:txBody>
        </p:sp>
        <p:sp>
          <p:nvSpPr>
            <p:cNvPr id="129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Go to </a:t>
              </a:r>
              <a:r>
                <a:rPr lang="da-DK" dirty="0" err="1"/>
                <a:t>course</a:t>
              </a:r>
              <a:r>
                <a:rPr lang="da-DK" dirty="0"/>
                <a:t> website: </a:t>
              </a:r>
              <a:r>
                <a:rPr lang="da-DK" dirty="0">
                  <a:hlinkClick r:id="rId4"/>
                </a:rPr>
                <a:t>https://center-for-health-data-science.github.io/FromExceltoR/</a:t>
              </a:r>
              <a:r>
                <a:rPr lang="da-DK" dirty="0"/>
                <a:t> </a:t>
              </a:r>
              <a:endParaRPr dirty="0"/>
            </a:p>
          </p:txBody>
        </p:sp>
      </p:grpSp>
      <p:pic>
        <p:nvPicPr>
          <p:cNvPr id="131" name="91on5Tt+MVL.jpg" descr="91on5Tt+MVL.jpg"/>
          <p:cNvPicPr>
            <a:picLocks noChangeAspect="1"/>
          </p:cNvPicPr>
          <p:nvPr/>
        </p:nvPicPr>
        <p:blipFill>
          <a:blip r:embed="rId5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2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3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4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36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</a:t>
            </a:r>
            <a:r>
              <a:rPr sz="2900" dirty="0"/>
              <a:t>wo days: 9.00-16.</a:t>
            </a:r>
            <a:r>
              <a:rPr lang="da-DK" sz="2900" dirty="0"/>
              <a:t>0</a:t>
            </a:r>
            <a:r>
              <a:rPr sz="2900" dirty="0"/>
              <a:t>0. There will be coffee breaks, we promise</a:t>
            </a:r>
          </a:p>
        </p:txBody>
      </p:sp>
      <p:sp>
        <p:nvSpPr>
          <p:cNvPr id="137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(.R, .</a:t>
            </a:r>
            <a:r>
              <a:rPr lang="da-DK" dirty="0" err="1"/>
              <a:t>qmd</a:t>
            </a:r>
            <a:r>
              <a:rPr dirty="0"/>
              <a:t>) &amp; exercises</a:t>
            </a:r>
          </a:p>
        </p:txBody>
      </p:sp>
      <p:sp>
        <p:nvSpPr>
          <p:cNvPr id="138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9" name="2"/>
          <p:cNvSpPr txBox="1"/>
          <p:nvPr/>
        </p:nvSpPr>
        <p:spPr>
          <a:xfrm>
            <a:off x="374649" y="13221116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ectangle"/>
          <p:cNvSpPr/>
          <p:nvPr/>
        </p:nvSpPr>
        <p:spPr>
          <a:xfrm>
            <a:off x="808676" y="10499744"/>
            <a:ext cx="132551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8" name="Rectangle"/>
          <p:cNvSpPr/>
          <p:nvPr/>
        </p:nvSpPr>
        <p:spPr>
          <a:xfrm>
            <a:off x="14495534" y="3861169"/>
            <a:ext cx="958349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109" name="Rectangle"/>
          <p:cNvSpPr/>
          <p:nvPr/>
        </p:nvSpPr>
        <p:spPr>
          <a:xfrm>
            <a:off x="8172207" y="3848244"/>
            <a:ext cx="5891661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Группа 36"/>
          <p:cNvSpPr/>
          <p:nvPr/>
        </p:nvSpPr>
        <p:spPr>
          <a:xfrm>
            <a:off x="14485057" y="4638163"/>
            <a:ext cx="9583497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2" name="Группа 36"/>
          <p:cNvSpPr/>
          <p:nvPr/>
        </p:nvSpPr>
        <p:spPr>
          <a:xfrm>
            <a:off x="8179492" y="4638163"/>
            <a:ext cx="5884377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808676" y="11287637"/>
            <a:ext cx="132551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Rectangle"/>
          <p:cNvSpPr/>
          <p:nvPr/>
        </p:nvSpPr>
        <p:spPr>
          <a:xfrm>
            <a:off x="-98444" y="-170460"/>
            <a:ext cx="24568188" cy="3565093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9" name="Group"/>
          <p:cNvGrpSpPr/>
          <p:nvPr/>
        </p:nvGrpSpPr>
        <p:grpSpPr>
          <a:xfrm>
            <a:off x="8040567" y="687400"/>
            <a:ext cx="9509496" cy="2926159"/>
            <a:chOff x="-1" y="0"/>
            <a:chExt cx="9509495" cy="2926158"/>
          </a:xfrm>
        </p:grpSpPr>
        <p:sp>
          <p:nvSpPr>
            <p:cNvPr id="1116" name="TIDYVERSE CHEAT SHEET…"/>
            <p:cNvSpPr txBox="1"/>
            <p:nvPr/>
          </p:nvSpPr>
          <p:spPr>
            <a:xfrm>
              <a:off x="-1" y="629934"/>
              <a:ext cx="9509495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 lang="da-DK" dirty="0"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rPr dirty="0" err="1"/>
                <a:t>readr</a:t>
              </a:r>
              <a:r>
                <a:rPr dirty="0"/>
                <a:t>, </a:t>
              </a:r>
              <a:r>
                <a:rPr dirty="0" err="1"/>
                <a:t>tidyr</a:t>
              </a:r>
              <a:r>
                <a:rPr dirty="0"/>
                <a:t>, </a:t>
              </a:r>
              <a:r>
                <a:rPr dirty="0" err="1"/>
                <a:t>dplyr</a:t>
              </a:r>
              <a:r>
                <a:rPr dirty="0"/>
                <a:t>, …</a:t>
              </a:r>
            </a:p>
          </p:txBody>
        </p:sp>
        <p:sp>
          <p:nvSpPr>
            <p:cNvPr id="1117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18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0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1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Workflow</a:t>
            </a:r>
            <a:endParaRPr dirty="0"/>
          </a:p>
        </p:txBody>
      </p:sp>
      <p:sp>
        <p:nvSpPr>
          <p:cNvPr id="1122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3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  <a:endParaRPr lang="da-DK" dirty="0"/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u="sng" dirty="0">
                <a:hlinkClick r:id="rId3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4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read_excel</a:t>
            </a:r>
            <a:r>
              <a:rPr dirty="0"/>
              <a:t>() </a:t>
            </a:r>
            <a:r>
              <a:rPr sz="2300" dirty="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 dirty="0" err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read_table</a:t>
            </a:r>
            <a:r>
              <a:rPr dirty="0"/>
              <a:t>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read_csv</a:t>
            </a:r>
            <a:r>
              <a:rPr dirty="0"/>
              <a:t>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</a:t>
            </a:r>
            <a:r>
              <a:rPr b="0" dirty="0" err="1"/>
              <a:t>n_max</a:t>
            </a:r>
            <a:r>
              <a:rPr b="0" dirty="0"/>
              <a:t>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readr</a:t>
            </a:r>
            <a:r>
              <a:rPr dirty="0"/>
              <a:t> guesses the types of each column and tells you about it </a:t>
            </a:r>
            <a:endParaRPr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797979"/>
                </a:solidFill>
              </a:rPr>
              <a:t>(“</a:t>
            </a:r>
            <a:r>
              <a:rPr dirty="0"/>
              <a:t>Parsed with column specifications: …</a:t>
            </a:r>
            <a:r>
              <a:rPr dirty="0"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5" name="Handle missing values…"/>
          <p:cNvSpPr txBox="1"/>
          <p:nvPr/>
        </p:nvSpPr>
        <p:spPr>
          <a:xfrm>
            <a:off x="8368526" y="4686670"/>
            <a:ext cx="5968328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Tidyverse</a:t>
            </a:r>
            <a:r>
              <a:rPr lang="da-DK" dirty="0"/>
              <a:t> workflow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select</a:t>
            </a:r>
            <a:r>
              <a:rPr lang="da-DK" dirty="0"/>
              <a:t>(col1)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filter(col1 &lt; x)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summarize</a:t>
            </a:r>
            <a:r>
              <a:rPr lang="da-DK" dirty="0"/>
              <a:t>(n_1 = n(),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avg_1 = </a:t>
            </a:r>
            <a:r>
              <a:rPr lang="da-DK" dirty="0" err="1"/>
              <a:t>mean</a:t>
            </a:r>
            <a:r>
              <a:rPr lang="da-DK" dirty="0"/>
              <a:t>(co1),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sd_1 = </a:t>
            </a:r>
            <a:r>
              <a:rPr lang="da-DK" dirty="0" err="1"/>
              <a:t>sd</a:t>
            </a:r>
            <a:r>
              <a:rPr lang="da-DK" dirty="0"/>
              <a:t>(col1))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Select column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</a:t>
            </a:r>
            <a:endParaRPr lang="da-DK" sz="2300" dirty="0">
              <a:solidFill>
                <a:srgbClr val="99AF9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26" name="Summary…"/>
          <p:cNvSpPr txBox="1"/>
          <p:nvPr/>
        </p:nvSpPr>
        <p:spPr>
          <a:xfrm>
            <a:off x="14674090" y="4737654"/>
            <a:ext cx="10565850" cy="8260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summarize()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dirty="0"/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group_by</a:t>
            </a:r>
            <a:r>
              <a:rPr sz="2400" dirty="0"/>
              <a:t>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 dirty="0"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 dirty="0">
                <a:solidFill>
                  <a:srgbClr val="374556"/>
                </a:solidFill>
              </a:rPr>
              <a:t>Extract and sort observations</a:t>
            </a:r>
            <a:r>
              <a:rPr lang="da-DK" sz="2400" b="1" dirty="0">
                <a:solidFill>
                  <a:srgbClr val="374556"/>
                </a:solidFill>
              </a:rPr>
              <a:t> (</a:t>
            </a:r>
            <a:r>
              <a:rPr lang="da-DK" sz="2400" b="1" dirty="0" err="1">
                <a:solidFill>
                  <a:srgbClr val="374556"/>
                </a:solidFill>
              </a:rPr>
              <a:t>rows</a:t>
            </a:r>
            <a:r>
              <a:rPr lang="da-DK" sz="2400" b="1" dirty="0">
                <a:solidFill>
                  <a:srgbClr val="374556"/>
                </a:solidFill>
              </a:rPr>
              <a:t>)</a:t>
            </a:r>
            <a:endParaRPr sz="2400" dirty="0">
              <a:solidFill>
                <a:srgbClr val="98AE91"/>
              </a:solidFill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 sz="2300" dirty="0">
                <a:solidFill>
                  <a:srgbClr val="99AF91"/>
                </a:solidFill>
              </a:rPr>
              <a:t># 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sz="2300" dirty="0">
                <a:solidFill>
                  <a:srgbClr val="99AF91"/>
                </a:solidFill>
              </a:rPr>
              <a:t>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rPr sz="2400" dirty="0"/>
              <a:t> </a:t>
            </a:r>
            <a:r>
              <a:rPr sz="2300" dirty="0"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latin typeface="Courier"/>
                <a:ea typeface="Courier"/>
                <a:cs typeface="Courier"/>
                <a:sym typeface="Courier"/>
              </a:rPr>
              <a:t>top_n</a:t>
            </a: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sz="2300" dirty="0"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rPr sz="2400" dirty="0"/>
              <a:t> </a:t>
            </a:r>
            <a:r>
              <a:rPr sz="2300" dirty="0"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lang="da-DK"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(columns)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sz="2400" dirty="0" err="1"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da-DK"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lang="da-DK" sz="2300" dirty="0">
                <a:solidFill>
                  <a:srgbClr val="99AF91"/>
                </a:solidFill>
              </a:rPr>
              <a:t># </a:t>
            </a:r>
            <a:r>
              <a:rPr lang="da-DK" sz="2300" dirty="0" err="1">
                <a:solidFill>
                  <a:srgbClr val="99AF91"/>
                </a:solidFill>
              </a:rPr>
              <a:t>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lang="da-DK" sz="2300" dirty="0">
                <a:solidFill>
                  <a:srgbClr val="99AF91"/>
                </a:solidFill>
              </a:rPr>
              <a:t> by </a:t>
            </a:r>
            <a:r>
              <a:rPr lang="da-DK" sz="2300" dirty="0" err="1">
                <a:solidFill>
                  <a:srgbClr val="99AF91"/>
                </a:solidFill>
              </a:rPr>
              <a:t>condition</a:t>
            </a:r>
            <a:endParaRPr lang="da-DK" sz="2300" dirty="0">
              <a:solidFill>
                <a:srgbClr val="99AF91"/>
              </a:solidFill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 dirty="0"/>
              <a:t>mutate(</a:t>
            </a:r>
            <a:r>
              <a:rPr sz="2400" b="0" dirty="0" err="1"/>
              <a:t>new_name</a:t>
            </a:r>
            <a:r>
              <a:rPr sz="2400" b="0" dirty="0"/>
              <a:t>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</a:t>
            </a:r>
            <a:r>
              <a:rPr lang="da-DK" sz="2400" b="0" dirty="0" err="1"/>
              <a:t>ifelse</a:t>
            </a:r>
            <a:r>
              <a:rPr lang="da-DK" sz="2400" b="0" dirty="0"/>
              <a:t>(col1 &lt; x, ”Yes”, ”No”))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col1 + col2)</a:t>
            </a:r>
          </a:p>
        </p:txBody>
      </p:sp>
      <p:sp>
        <p:nvSpPr>
          <p:cNvPr id="1127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28" name="2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Rectangle"/>
          <p:cNvSpPr/>
          <p:nvPr/>
        </p:nvSpPr>
        <p:spPr>
          <a:xfrm>
            <a:off x="17503754" y="-34288"/>
            <a:ext cx="6940820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4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1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2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3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1346026" y="3357111"/>
            <a:ext cx="13194020" cy="7531377"/>
            <a:chOff x="0" y="12699"/>
            <a:chExt cx="13194018" cy="7531375"/>
          </a:xfrm>
        </p:grpSpPr>
        <p:grpSp>
          <p:nvGrpSpPr>
            <p:cNvPr id="1142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5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 err="1"/>
                  <a:t>Tidyverse</a:t>
                </a:r>
                <a:r>
                  <a:rPr dirty="0"/>
                  <a:t>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Summarizing</a:t>
                </a:r>
              </a:p>
            </p:txBody>
          </p:sp>
          <p:sp>
            <p:nvSpPr>
              <p:cNvPr id="1136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8" name="Group"/>
            <p:cNvGrpSpPr/>
            <p:nvPr/>
          </p:nvGrpSpPr>
          <p:grpSpPr>
            <a:xfrm>
              <a:off x="2700815" y="12699"/>
              <a:ext cx="10493204" cy="7531377"/>
              <a:chOff x="0" y="12699"/>
              <a:chExt cx="10493203" cy="7531376"/>
            </a:xfrm>
          </p:grpSpPr>
          <p:sp>
            <p:nvSpPr>
              <p:cNvPr id="1143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3" name="2"/>
              <p:cNvSpPr txBox="1"/>
              <p:nvPr/>
            </p:nvSpPr>
            <p:spPr>
              <a:xfrm>
                <a:off x="9388430" y="17659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1174" name="3"/>
              <p:cNvSpPr txBox="1"/>
              <p:nvPr/>
            </p:nvSpPr>
            <p:spPr>
              <a:xfrm>
                <a:off x="4934286" y="31635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75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76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77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8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79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0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1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5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6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7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0" name="2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0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411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4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3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5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416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7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418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19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0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6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29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7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8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0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4" name="Fig2.png" descr="Fig2.png"/>
            <p:cNvPicPr>
              <a:picLocks noChangeAspect="1"/>
            </p:cNvPicPr>
            <p:nvPr/>
          </p:nvPicPr>
          <p:blipFill>
            <a:blip r:embed="rId2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5" name="Fig2.png" descr="Fig2.png"/>
            <p:cNvPicPr>
              <a:picLocks/>
            </p:cNvPicPr>
            <p:nvPr/>
          </p:nvPicPr>
          <p:blipFill>
            <a:blip r:embed="rId3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6" name="Fig1.png" descr="Fig1.png"/>
            <p:cNvPicPr>
              <a:picLocks noChangeAspect="1"/>
            </p:cNvPicPr>
            <p:nvPr/>
          </p:nvPicPr>
          <p:blipFill>
            <a:blip r:embed="rId4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4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5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1" name="Fig2.png" descr="Fig2.png"/>
            <p:cNvPicPr>
              <a:picLocks noChangeAspect="1"/>
            </p:cNvPicPr>
            <p:nvPr/>
          </p:nvPicPr>
          <p:blipFill>
            <a:blip r:embed="rId6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3" name="27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49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446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447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8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45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458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451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57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452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3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4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5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56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466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459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65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460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464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461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2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3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473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467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72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468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69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0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71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480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474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79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475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6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7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478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487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481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6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482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3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4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85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492" name="Group"/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488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89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0" name="+ theme_minimal()"/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491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sp>
        <p:nvSpPr>
          <p:cNvPr id="1493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94" name="plot1.pdf" descr="plot1.pdf"/>
          <p:cNvPicPr>
            <a:picLocks/>
          </p:cNvPicPr>
          <p:nvPr/>
        </p:nvPicPr>
        <p:blipFill>
          <a:blip r:embed="rId3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5" name="plot2.pdf" descr="plot2.pdf"/>
          <p:cNvPicPr>
            <a:picLocks/>
          </p:cNvPicPr>
          <p:nvPr/>
        </p:nvPicPr>
        <p:blipFill>
          <a:blip r:embed="rId4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8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496" name="plot3.pdf" descr="plot3.pdf"/>
            <p:cNvPicPr>
              <a:picLocks/>
            </p:cNvPicPr>
            <p:nvPr/>
          </p:nvPicPr>
          <p:blipFill>
            <a:blip r:embed="rId5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7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01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499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0" name="plot5.pdf" descr="plot5.pdf"/>
            <p:cNvPicPr>
              <a:picLocks/>
            </p:cNvPicPr>
            <p:nvPr/>
          </p:nvPicPr>
          <p:blipFill>
            <a:blip r:embed="rId6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8" grpId="1" animBg="1" advAuto="0"/>
      <p:bldP spid="1466" grpId="2" animBg="1" advAuto="0"/>
      <p:bldP spid="1473" grpId="3" animBg="1" advAuto="0"/>
      <p:bldP spid="1480" grpId="5" animBg="1" advAuto="0"/>
      <p:bldP spid="1487" grpId="7" animBg="1" advAuto="0"/>
      <p:bldP spid="1492" grpId="8" animBg="1" advAuto="0"/>
      <p:bldP spid="1495" grpId="4" animBg="1" advAuto="0"/>
      <p:bldP spid="1498" grpId="6" animBg="1" advAuto="0"/>
      <p:bldP spid="1501" grpId="9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6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07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11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508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509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510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19" name="Group"/>
          <p:cNvGrpSpPr/>
          <p:nvPr/>
        </p:nvGrpSpPr>
        <p:grpSpPr>
          <a:xfrm>
            <a:off x="15206144" y="6144421"/>
            <a:ext cx="7561974" cy="1269206"/>
            <a:chOff x="0" y="0"/>
            <a:chExt cx="7561972" cy="1269204"/>
          </a:xfrm>
        </p:grpSpPr>
        <p:grpSp>
          <p:nvGrpSpPr>
            <p:cNvPr id="1517" name="Group"/>
            <p:cNvGrpSpPr/>
            <p:nvPr/>
          </p:nvGrpSpPr>
          <p:grpSpPr>
            <a:xfrm flipH="1">
              <a:off x="0" y="198751"/>
              <a:ext cx="1147114" cy="1070454"/>
              <a:chOff x="0" y="0"/>
              <a:chExt cx="1147113" cy="1070453"/>
            </a:xfrm>
          </p:grpSpPr>
          <p:sp>
            <p:nvSpPr>
              <p:cNvPr id="1512" name="Oval 12"/>
              <p:cNvSpPr/>
              <p:nvPr/>
            </p:nvSpPr>
            <p:spPr>
              <a:xfrm rot="5400000" flipH="1">
                <a:off x="1045934" y="969273"/>
                <a:ext cx="94141" cy="10822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16" name="Group"/>
              <p:cNvGrpSpPr/>
              <p:nvPr/>
            </p:nvGrpSpPr>
            <p:grpSpPr>
              <a:xfrm>
                <a:off x="-1" y="0"/>
                <a:ext cx="1147115" cy="1010246"/>
                <a:chOff x="0" y="0"/>
                <a:chExt cx="1147113" cy="1010245"/>
              </a:xfrm>
            </p:grpSpPr>
            <p:sp>
              <p:nvSpPr>
                <p:cNvPr id="1513" name="Oval 25"/>
                <p:cNvSpPr/>
                <p:nvPr/>
              </p:nvSpPr>
              <p:spPr>
                <a:xfrm rot="5400000" flipH="1">
                  <a:off x="1045934" y="-7039"/>
                  <a:ext cx="94141" cy="108219"/>
                </a:xfrm>
                <a:prstGeom prst="ellipse">
                  <a:avLst/>
                </a:prstGeom>
                <a:solidFill>
                  <a:srgbClr val="4D070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14" name="Freeform 26"/>
                <p:cNvSpPr/>
                <p:nvPr/>
              </p:nvSpPr>
              <p:spPr>
                <a:xfrm rot="5400000" flipH="1">
                  <a:off x="90786" y="10524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561" y="1168"/>
                        <a:pt x="19561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15" name="Oval 27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18" name="x - what is on the x-axis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x</a:t>
              </a:r>
              <a:r>
                <a:t> - what is on the x-axis</a:t>
              </a:r>
            </a:p>
          </p:txBody>
        </p:sp>
      </p:grpSp>
      <p:grpSp>
        <p:nvGrpSpPr>
          <p:cNvPr id="1526" name="Group"/>
          <p:cNvGrpSpPr/>
          <p:nvPr/>
        </p:nvGrpSpPr>
        <p:grpSpPr>
          <a:xfrm>
            <a:off x="15206144" y="7106996"/>
            <a:ext cx="7561974" cy="1305834"/>
            <a:chOff x="0" y="0"/>
            <a:chExt cx="7561972" cy="1305833"/>
          </a:xfrm>
        </p:grpSpPr>
        <p:grpSp>
          <p:nvGrpSpPr>
            <p:cNvPr id="1524" name="Group"/>
            <p:cNvGrpSpPr/>
            <p:nvPr/>
          </p:nvGrpSpPr>
          <p:grpSpPr>
            <a:xfrm flipH="1">
              <a:off x="-1" y="233804"/>
              <a:ext cx="1147115" cy="1072030"/>
              <a:chOff x="0" y="0"/>
              <a:chExt cx="1147113" cy="1072028"/>
            </a:xfrm>
          </p:grpSpPr>
          <p:sp>
            <p:nvSpPr>
              <p:cNvPr id="1520" name="Oval 22"/>
              <p:cNvSpPr/>
              <p:nvPr/>
            </p:nvSpPr>
            <p:spPr>
              <a:xfrm rot="5400000" flipH="1">
                <a:off x="1045934" y="970848"/>
                <a:ext cx="94141" cy="108220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23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21" name="Freeform 20"/>
                <p:cNvSpPr/>
                <p:nvPr/>
              </p:nvSpPr>
              <p:spPr>
                <a:xfrm rot="5400000" flipH="1">
                  <a:off x="90786" y="10524"/>
                  <a:ext cx="963878" cy="1035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22" name="Oval 21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25" name="y - what is on the y-axis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y</a:t>
              </a:r>
              <a:r>
                <a:t> - what is on the y-axis</a:t>
              </a:r>
            </a:p>
          </p:txBody>
        </p:sp>
      </p:grpSp>
      <p:grpSp>
        <p:nvGrpSpPr>
          <p:cNvPr id="1533" name="Group"/>
          <p:cNvGrpSpPr/>
          <p:nvPr/>
        </p:nvGrpSpPr>
        <p:grpSpPr>
          <a:xfrm>
            <a:off x="15206144" y="8074824"/>
            <a:ext cx="7561974" cy="1340476"/>
            <a:chOff x="0" y="0"/>
            <a:chExt cx="7561972" cy="1340475"/>
          </a:xfrm>
        </p:grpSpPr>
        <p:grpSp>
          <p:nvGrpSpPr>
            <p:cNvPr id="1531" name="Group"/>
            <p:cNvGrpSpPr/>
            <p:nvPr/>
          </p:nvGrpSpPr>
          <p:grpSpPr>
            <a:xfrm flipH="1">
              <a:off x="0" y="269731"/>
              <a:ext cx="1147114" cy="1070745"/>
              <a:chOff x="0" y="0"/>
              <a:chExt cx="1147113" cy="1070744"/>
            </a:xfrm>
          </p:grpSpPr>
          <p:sp>
            <p:nvSpPr>
              <p:cNvPr id="1527" name="Oval 9"/>
              <p:cNvSpPr/>
              <p:nvPr/>
            </p:nvSpPr>
            <p:spPr>
              <a:xfrm rot="5400000" flipH="1">
                <a:off x="1045934" y="969564"/>
                <a:ext cx="94141" cy="108220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30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28" name="Freeform 23"/>
                <p:cNvSpPr/>
                <p:nvPr/>
              </p:nvSpPr>
              <p:spPr>
                <a:xfrm rot="5400000" flipH="1">
                  <a:off x="90786" y="10524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561" y="1168"/>
                        <a:pt x="19561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29" name="Oval 24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912C5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32" name="color - variable  to base the color on"/>
            <p:cNvSpPr txBox="1"/>
            <p:nvPr/>
          </p:nvSpPr>
          <p:spPr>
            <a:xfrm>
              <a:off x="1456781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color</a:t>
              </a:r>
              <a:r>
                <a:t> - variable</a:t>
              </a:r>
              <a:r>
                <a:rPr sz="1200"/>
                <a:t> </a:t>
              </a:r>
              <a:r>
                <a:t> to base the color on</a:t>
              </a:r>
            </a:p>
          </p:txBody>
        </p:sp>
      </p:grpSp>
      <p:grpSp>
        <p:nvGrpSpPr>
          <p:cNvPr id="1540" name="Group"/>
          <p:cNvGrpSpPr/>
          <p:nvPr/>
        </p:nvGrpSpPr>
        <p:grpSpPr>
          <a:xfrm>
            <a:off x="15215459" y="9116311"/>
            <a:ext cx="7552660" cy="1302784"/>
            <a:chOff x="0" y="0"/>
            <a:chExt cx="7552659" cy="1302782"/>
          </a:xfrm>
        </p:grpSpPr>
        <p:grpSp>
          <p:nvGrpSpPr>
            <p:cNvPr id="1538" name="Group"/>
            <p:cNvGrpSpPr/>
            <p:nvPr/>
          </p:nvGrpSpPr>
          <p:grpSpPr>
            <a:xfrm flipH="1">
              <a:off x="0" y="226163"/>
              <a:ext cx="1137801" cy="1076620"/>
              <a:chOff x="0" y="0"/>
              <a:chExt cx="1137800" cy="1076619"/>
            </a:xfrm>
          </p:grpSpPr>
          <p:sp>
            <p:nvSpPr>
              <p:cNvPr id="1534" name="Oval 19"/>
              <p:cNvSpPr/>
              <p:nvPr/>
            </p:nvSpPr>
            <p:spPr>
              <a:xfrm rot="5400000" flipH="1">
                <a:off x="1036620" y="975439"/>
                <a:ext cx="94142" cy="108219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37" name="Group"/>
              <p:cNvGrpSpPr/>
              <p:nvPr/>
            </p:nvGrpSpPr>
            <p:grpSpPr>
              <a:xfrm>
                <a:off x="0" y="-1"/>
                <a:ext cx="1090507" cy="1016142"/>
                <a:chOff x="0" y="0"/>
                <a:chExt cx="1090506" cy="1016140"/>
              </a:xfrm>
            </p:grpSpPr>
            <p:sp>
              <p:nvSpPr>
                <p:cNvPr id="1535" name="Freeform 20"/>
                <p:cNvSpPr/>
                <p:nvPr/>
              </p:nvSpPr>
              <p:spPr>
                <a:xfrm rot="5400000" flipH="1">
                  <a:off x="90786" y="16419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36" name="Oval 21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FF84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39" name="fill - variable  to base the fill on"/>
            <p:cNvSpPr txBox="1"/>
            <p:nvPr/>
          </p:nvSpPr>
          <p:spPr>
            <a:xfrm>
              <a:off x="1447468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fill</a:t>
              </a:r>
              <a:r>
                <a:t> - variable</a:t>
              </a:r>
              <a:r>
                <a:rPr sz="1200"/>
                <a:t>  </a:t>
              </a:r>
              <a:r>
                <a:t>to base the fill on</a:t>
              </a:r>
            </a:p>
          </p:txBody>
        </p:sp>
      </p:grpSp>
      <p:grpSp>
        <p:nvGrpSpPr>
          <p:cNvPr id="1547" name="Group"/>
          <p:cNvGrpSpPr/>
          <p:nvPr/>
        </p:nvGrpSpPr>
        <p:grpSpPr>
          <a:xfrm>
            <a:off x="15206144" y="10106998"/>
            <a:ext cx="7561974" cy="1302450"/>
            <a:chOff x="0" y="0"/>
            <a:chExt cx="7561972" cy="1302448"/>
          </a:xfrm>
        </p:grpSpPr>
        <p:grpSp>
          <p:nvGrpSpPr>
            <p:cNvPr id="1545" name="Group"/>
            <p:cNvGrpSpPr/>
            <p:nvPr/>
          </p:nvGrpSpPr>
          <p:grpSpPr>
            <a:xfrm flipH="1">
              <a:off x="-1" y="239520"/>
              <a:ext cx="1147115" cy="1062929"/>
              <a:chOff x="0" y="0"/>
              <a:chExt cx="1147113" cy="1062927"/>
            </a:xfrm>
          </p:grpSpPr>
          <p:sp>
            <p:nvSpPr>
              <p:cNvPr id="1541" name="Oval 6"/>
              <p:cNvSpPr/>
              <p:nvPr/>
            </p:nvSpPr>
            <p:spPr>
              <a:xfrm rot="5400000" flipH="1">
                <a:off x="1045934" y="961748"/>
                <a:ext cx="94141" cy="108219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44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42" name="Freeform 20"/>
                <p:cNvSpPr/>
                <p:nvPr/>
              </p:nvSpPr>
              <p:spPr>
                <a:xfrm rot="5400000" flipH="1">
                  <a:off x="90786" y="10525"/>
                  <a:ext cx="963878" cy="1035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43" name="Oval 21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F0A4A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46" name="size - variable to base the size on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size</a:t>
              </a:r>
              <a:r>
                <a:t> - variable to base the size on</a:t>
              </a:r>
            </a:p>
          </p:txBody>
        </p:sp>
      </p:grpSp>
      <p:grpSp>
        <p:nvGrpSpPr>
          <p:cNvPr id="1552" name="Group"/>
          <p:cNvGrpSpPr/>
          <p:nvPr/>
        </p:nvGrpSpPr>
        <p:grpSpPr>
          <a:xfrm>
            <a:off x="15348195" y="11034014"/>
            <a:ext cx="7419924" cy="495301"/>
            <a:chOff x="0" y="0"/>
            <a:chExt cx="7419923" cy="495300"/>
          </a:xfrm>
        </p:grpSpPr>
        <p:grpSp>
          <p:nvGrpSpPr>
            <p:cNvPr id="1550" name="Group"/>
            <p:cNvGrpSpPr/>
            <p:nvPr/>
          </p:nvGrpSpPr>
          <p:grpSpPr>
            <a:xfrm flipH="1">
              <a:off x="0" y="299282"/>
              <a:ext cx="1005000" cy="94142"/>
              <a:chOff x="0" y="0"/>
              <a:chExt cx="1004999" cy="94140"/>
            </a:xfrm>
          </p:grpSpPr>
          <p:sp>
            <p:nvSpPr>
              <p:cNvPr id="1548" name="Line"/>
              <p:cNvSpPr/>
              <p:nvPr/>
            </p:nvSpPr>
            <p:spPr>
              <a:xfrm>
                <a:off x="93979" y="47070"/>
                <a:ext cx="911021" cy="1"/>
              </a:xfrm>
              <a:prstGeom prst="line">
                <a:avLst/>
              </a:prstGeom>
              <a:noFill/>
              <a:ln w="50800" cap="flat">
                <a:solidFill>
                  <a:srgbClr val="254F58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49" name="Oval 21"/>
              <p:cNvSpPr/>
              <p:nvPr/>
            </p:nvSpPr>
            <p:spPr>
              <a:xfrm rot="5400000" flipH="1">
                <a:off x="8705" y="-8706"/>
                <a:ext cx="94142" cy="111553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551" name="shape - variable to base the shape on"/>
            <p:cNvSpPr txBox="1"/>
            <p:nvPr/>
          </p:nvSpPr>
          <p:spPr>
            <a:xfrm>
              <a:off x="1314732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shape</a:t>
              </a:r>
              <a:r>
                <a:t> - variable to base the shape on</a:t>
              </a:r>
            </a:p>
          </p:txBody>
        </p:sp>
      </p:grpSp>
      <p:sp>
        <p:nvSpPr>
          <p:cNvPr id="1553" name="{"/>
          <p:cNvSpPr txBox="1"/>
          <p:nvPr/>
        </p:nvSpPr>
        <p:spPr>
          <a:xfrm rot="16200000">
            <a:off x="14961127" y="5327649"/>
            <a:ext cx="44562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7500"/>
              </a:lnSpc>
              <a:defRPr sz="5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{</a:t>
            </a:r>
          </a:p>
        </p:txBody>
      </p:sp>
      <p:pic>
        <p:nvPicPr>
          <p:cNvPr id="1554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7763848"/>
            <a:ext cx="8216900" cy="518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5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7763848"/>
            <a:ext cx="8648700" cy="51816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56" name="Table 1"/>
          <p:cNvGraphicFramePr/>
          <p:nvPr/>
        </p:nvGraphicFramePr>
        <p:xfrm>
          <a:off x="1981200" y="5041900"/>
          <a:ext cx="7046942" cy="2170408"/>
        </p:xfrm>
        <a:graphic>
          <a:graphicData uri="http://schemas.openxmlformats.org/drawingml/2006/table">
            <a:tbl>
              <a:tblPr bandRow="1">
                <a:tableStyleId>{8F44A2F1-9E1F-4B54-A3A2-5F16C0AD49E2}</a:tableStyleId>
              </a:tblPr>
              <a:tblGrid>
                <a:gridCol w="1280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93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4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93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Type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Alc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Country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Flavonoids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Color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Barolo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14.5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Italy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3.64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5.4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Barbera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12.0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Italy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Merlot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13.5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France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1.57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57" name="ggplot(my_wine, aes(…))"/>
          <p:cNvSpPr txBox="1"/>
          <p:nvPr/>
        </p:nvSpPr>
        <p:spPr>
          <a:xfrm>
            <a:off x="11131418" y="5085079"/>
            <a:ext cx="495723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ggplot(my_wine, aes(…))</a:t>
            </a:r>
          </a:p>
        </p:txBody>
      </p:sp>
      <p:sp>
        <p:nvSpPr>
          <p:cNvPr id="1558" name="ggplot(my_wine, aes(x = Type, y = Alc))"/>
          <p:cNvSpPr txBox="1"/>
          <p:nvPr/>
        </p:nvSpPr>
        <p:spPr>
          <a:xfrm>
            <a:off x="11125200" y="5080000"/>
            <a:ext cx="11061771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ggplot(my_wine, aes(x = Type, y = Alc)) </a:t>
            </a:r>
          </a:p>
        </p:txBody>
      </p:sp>
      <p:sp>
        <p:nvSpPr>
          <p:cNvPr id="1559" name="ggplot(my_wine, aes(x = Type, y = Alc)) +…"/>
          <p:cNvSpPr txBox="1"/>
          <p:nvPr/>
        </p:nvSpPr>
        <p:spPr>
          <a:xfrm>
            <a:off x="11125200" y="5080000"/>
            <a:ext cx="1463369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aes(x = Type, y = Alc)) +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geom_col() </a:t>
            </a:r>
          </a:p>
        </p:txBody>
      </p:sp>
      <p:sp>
        <p:nvSpPr>
          <p:cNvPr id="1560" name="ggplot(my_wine, aes(x = Type, y = Alc), fill= Country) +…"/>
          <p:cNvSpPr txBox="1"/>
          <p:nvPr/>
        </p:nvSpPr>
        <p:spPr>
          <a:xfrm>
            <a:off x="11125200" y="5080000"/>
            <a:ext cx="1463369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aes(x = Type, y = Alc), fill= Country) +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geom_col()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9" grpId="1" animBg="1" advAuto="0"/>
      <p:bldP spid="1526" grpId="2" animBg="1" advAuto="0"/>
      <p:bldP spid="1533" grpId="3" animBg="1" advAuto="0"/>
      <p:bldP spid="1540" grpId="4" animBg="1" advAuto="0"/>
      <p:bldP spid="1547" grpId="5" animBg="1" advAuto="0"/>
      <p:bldP spid="1552" grpId="6" animBg="1" advAuto="0"/>
      <p:bldP spid="1555" grpId="13" animBg="1" advAuto="0"/>
      <p:bldP spid="1557" grpId="7" animBg="1" advAuto="0"/>
      <p:bldP spid="1558" grpId="8" animBg="1" advAuto="0"/>
      <p:bldP spid="1558" grpId="9" animBg="1" advAuto="0"/>
      <p:bldP spid="1559" grpId="10" animBg="1" advAuto="0"/>
      <p:bldP spid="1559" grpId="11" animBg="1" advAuto="0"/>
      <p:bldP spid="1560" grpId="12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10045698" y="1263785"/>
            <a:ext cx="13573585" cy="2934458"/>
            <a:chOff x="-1" y="-252061"/>
            <a:chExt cx="13573583" cy="2934456"/>
          </a:xfrm>
        </p:grpSpPr>
        <p:sp>
          <p:nvSpPr>
            <p:cNvPr id="1568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/>
            <p:cNvGrpSpPr/>
            <p:nvPr/>
          </p:nvGrpSpPr>
          <p:grpSpPr>
            <a:xfrm>
              <a:off x="-1" y="-252061"/>
              <a:ext cx="13573583" cy="2804740"/>
              <a:chOff x="0" y="-252060"/>
              <a:chExt cx="13573580" cy="2804738"/>
            </a:xfrm>
          </p:grpSpPr>
          <p:sp>
            <p:nvSpPr>
              <p:cNvPr id="1569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/>
              <p:cNvSpPr/>
              <p:nvPr/>
            </p:nvSpPr>
            <p:spPr>
              <a:xfrm>
                <a:off x="6533511" y="-252060"/>
                <a:ext cx="7040069" cy="1661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</a:t>
                </a:r>
                <a:r>
                  <a:rPr dirty="0" err="1"/>
                  <a:t>aes</a:t>
                </a:r>
                <a:r>
                  <a:rPr dirty="0"/>
                  <a:t>(x</a:t>
                </a:r>
                <a:r>
                  <a:rPr lang="da-DK" dirty="0"/>
                  <a:t> </a:t>
                </a:r>
                <a:r>
                  <a:rPr dirty="0"/>
                  <a:t>=</a:t>
                </a:r>
                <a:r>
                  <a:rPr lang="da-DK" dirty="0"/>
                  <a:t> </a:t>
                </a:r>
                <a:r>
                  <a:rPr dirty="0"/>
                  <a:t>Sample,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</a:t>
                </a:r>
                <a:r>
                  <a:rPr dirty="0"/>
                  <a:t>y</a:t>
                </a:r>
                <a:r>
                  <a:rPr lang="da-DK" dirty="0"/>
                  <a:t> </a:t>
                </a:r>
                <a:r>
                  <a:rPr dirty="0"/>
                  <a:t>=</a:t>
                </a:r>
                <a:r>
                  <a:rPr lang="da-DK" dirty="0"/>
                  <a:t> </a:t>
                </a:r>
                <a:r>
                  <a:rPr dirty="0"/>
                  <a:t>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/>
          <p:cNvGrpSpPr/>
          <p:nvPr/>
        </p:nvGrpSpPr>
        <p:grpSpPr>
          <a:xfrm>
            <a:off x="10045697" y="3253094"/>
            <a:ext cx="13573586" cy="3103588"/>
            <a:chOff x="-2" y="-151248"/>
            <a:chExt cx="13573584" cy="3103587"/>
          </a:xfrm>
        </p:grpSpPr>
        <p:sp>
          <p:nvSpPr>
            <p:cNvPr id="1576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/>
            <p:cNvGrpSpPr/>
            <p:nvPr/>
          </p:nvGrpSpPr>
          <p:grpSpPr>
            <a:xfrm>
              <a:off x="-2" y="-151248"/>
              <a:ext cx="13573584" cy="2970476"/>
              <a:chOff x="-1" y="-151247"/>
              <a:chExt cx="13573582" cy="2970474"/>
            </a:xfrm>
          </p:grpSpPr>
          <p:sp>
            <p:nvSpPr>
              <p:cNvPr id="1577" name="ggplot(my.DS, aes(x=Sample, y=Measure))…"/>
              <p:cNvSpPr/>
              <p:nvPr/>
            </p:nvSpPr>
            <p:spPr>
              <a:xfrm>
                <a:off x="6534801" y="-151247"/>
                <a:ext cx="7038780" cy="169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0" name="Group"/>
          <p:cNvGrpSpPr/>
          <p:nvPr/>
        </p:nvGrpSpPr>
        <p:grpSpPr>
          <a:xfrm>
            <a:off x="10045700" y="5305786"/>
            <a:ext cx="13573583" cy="3205055"/>
            <a:chOff x="0" y="-212449"/>
            <a:chExt cx="13573581" cy="3205054"/>
          </a:xfrm>
        </p:grpSpPr>
        <p:sp>
          <p:nvSpPr>
            <p:cNvPr id="1584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9" name="Group"/>
            <p:cNvGrpSpPr/>
            <p:nvPr/>
          </p:nvGrpSpPr>
          <p:grpSpPr>
            <a:xfrm>
              <a:off x="0" y="-212449"/>
              <a:ext cx="13573581" cy="3074711"/>
              <a:chOff x="0" y="-212448"/>
              <a:chExt cx="13573580" cy="3074709"/>
            </a:xfrm>
          </p:grpSpPr>
          <p:sp>
            <p:nvSpPr>
              <p:cNvPr id="1585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6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7" name="ggplot(my.DS, aes(x=Sample, y=Measure, fill=Sample))…"/>
              <p:cNvSpPr/>
              <p:nvPr/>
            </p:nvSpPr>
            <p:spPr>
              <a:xfrm>
                <a:off x="6540356" y="-212448"/>
                <a:ext cx="7033224" cy="2092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y = Measure,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</a:t>
                </a:r>
                <a:r>
                  <a:rPr lang="da-DK" dirty="0" err="1"/>
                  <a:t>fill</a:t>
                </a:r>
                <a:r>
                  <a:rPr lang="da-DK" dirty="0"/>
                  <a:t> = Sample))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</a:p>
            </p:txBody>
          </p:sp>
          <p:sp>
            <p:nvSpPr>
              <p:cNvPr id="1588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597" name="Group"/>
          <p:cNvGrpSpPr/>
          <p:nvPr/>
        </p:nvGrpSpPr>
        <p:grpSpPr>
          <a:xfrm>
            <a:off x="10045700" y="7934223"/>
            <a:ext cx="13783564" cy="2739293"/>
            <a:chOff x="0" y="175633"/>
            <a:chExt cx="13783562" cy="2739291"/>
          </a:xfrm>
        </p:grpSpPr>
        <p:sp>
          <p:nvSpPr>
            <p:cNvPr id="1591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96" name="Group"/>
            <p:cNvGrpSpPr/>
            <p:nvPr/>
          </p:nvGrpSpPr>
          <p:grpSpPr>
            <a:xfrm>
              <a:off x="0" y="175633"/>
              <a:ext cx="13783562" cy="2608989"/>
              <a:chOff x="0" y="175634"/>
              <a:chExt cx="13783561" cy="2608987"/>
            </a:xfrm>
          </p:grpSpPr>
          <p:sp>
            <p:nvSpPr>
              <p:cNvPr id="1592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3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4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175634"/>
                <a:ext cx="7181306" cy="1292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rPr dirty="0"/>
                  <a:t> … +</a:t>
                </a:r>
                <a:endParaRPr lang="da-DK" dirty="0"/>
              </a:p>
              <a:p>
                <a:r>
                  <a:rPr lang="da-DK" dirty="0"/>
                  <a:t>  labs(</a:t>
                </a:r>
                <a:r>
                  <a:rPr lang="da-DK" dirty="0" err="1"/>
                  <a:t>title</a:t>
                </a:r>
                <a:r>
                  <a:rPr lang="da-DK" dirty="0"/>
                  <a:t> = ”</a:t>
                </a:r>
                <a:r>
                  <a:rPr lang="da-DK" dirty="0" err="1"/>
                  <a:t>Boxplots</a:t>
                </a:r>
                <a:r>
                  <a:rPr lang="da-DK" dirty="0"/>
                  <a:t> of </a:t>
                </a:r>
                <a:r>
                  <a:rPr lang="da-DK" dirty="0" err="1"/>
                  <a:t>measurements</a:t>
                </a:r>
                <a:r>
                  <a:rPr lang="da-DK" dirty="0"/>
                  <a:t> </a:t>
                </a:r>
                <a:r>
                  <a:rPr lang="da-DK" dirty="0" err="1"/>
                  <a:t>stratified</a:t>
                </a:r>
                <a:r>
                  <a:rPr lang="da-DK" dirty="0"/>
                  <a:t> by sample”) </a:t>
                </a:r>
                <a:endParaRPr dirty="0"/>
              </a:p>
            </p:txBody>
          </p:sp>
          <p:sp>
            <p:nvSpPr>
              <p:cNvPr id="1595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604" name="Group"/>
          <p:cNvGrpSpPr/>
          <p:nvPr/>
        </p:nvGrpSpPr>
        <p:grpSpPr>
          <a:xfrm>
            <a:off x="10045700" y="9735983"/>
            <a:ext cx="13783564" cy="3071245"/>
            <a:chOff x="0" y="-1"/>
            <a:chExt cx="13783563" cy="3071243"/>
          </a:xfrm>
        </p:grpSpPr>
        <p:sp>
          <p:nvSpPr>
            <p:cNvPr id="1598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603" name="Group"/>
            <p:cNvGrpSpPr/>
            <p:nvPr/>
          </p:nvGrpSpPr>
          <p:grpSpPr>
            <a:xfrm>
              <a:off x="0" y="-1"/>
              <a:ext cx="13783563" cy="2957740"/>
              <a:chOff x="0" y="0"/>
              <a:chExt cx="13783562" cy="2957738"/>
            </a:xfrm>
          </p:grpSpPr>
          <p:sp>
            <p:nvSpPr>
              <p:cNvPr id="1599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0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1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181307" cy="169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 … +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dirty="0" err="1"/>
                  <a:t>scale_fill_manual</a:t>
                </a:r>
                <a:r>
                  <a:rPr dirty="0"/>
                  <a:t>(values = </a:t>
                </a:r>
                <a:r>
                  <a:rPr lang="da-DK" dirty="0"/>
                  <a:t>    </a:t>
                </a:r>
                <a:r>
                  <a:rPr dirty="0"/>
                  <a:t>c</a:t>
                </a:r>
                <a:r>
                  <a:rPr lang="da-DK" dirty="0"/>
                  <a:t>(”pink”, ”</a:t>
                </a:r>
                <a:r>
                  <a:rPr lang="da-DK" dirty="0" err="1"/>
                  <a:t>lightgreen</a:t>
                </a:r>
                <a:r>
                  <a:rPr lang="da-DK" dirty="0"/>
                  <a:t>”, ”</a:t>
                </a:r>
                <a:r>
                  <a:rPr lang="da-DK" dirty="0" err="1"/>
                  <a:t>lavender</a:t>
                </a:r>
                <a:r>
                  <a:rPr lang="da-DK" dirty="0"/>
                  <a:t>”, ”</a:t>
                </a:r>
                <a:r>
                  <a:rPr lang="da-DK" dirty="0" err="1"/>
                  <a:t>lightblue</a:t>
                </a:r>
                <a:r>
                  <a:rPr lang="da-DK" dirty="0"/>
                  <a:t>”)) </a:t>
                </a:r>
                <a:endParaRPr dirty="0"/>
              </a:p>
            </p:txBody>
          </p:sp>
          <p:sp>
            <p:nvSpPr>
              <p:cNvPr id="1602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609" name="Group"/>
          <p:cNvGrpSpPr/>
          <p:nvPr/>
        </p:nvGrpSpPr>
        <p:grpSpPr>
          <a:xfrm>
            <a:off x="10045698" y="12102133"/>
            <a:ext cx="15427280" cy="877532"/>
            <a:chOff x="-245428" y="-316190"/>
            <a:chExt cx="15427278" cy="877531"/>
          </a:xfrm>
        </p:grpSpPr>
        <p:sp>
          <p:nvSpPr>
            <p:cNvPr id="1605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06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+ theme_minimal()"/>
            <p:cNvSpPr txBox="1"/>
            <p:nvPr/>
          </p:nvSpPr>
          <p:spPr>
            <a:xfrm>
              <a:off x="6356829" y="-316190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lang="da-DK" dirty="0"/>
                <a:t>… </a:t>
              </a:r>
              <a:r>
                <a:rPr dirty="0"/>
                <a:t>+ </a:t>
              </a:r>
              <a:endParaRPr lang="da-DK" dirty="0"/>
            </a:p>
            <a:p>
              <a:r>
                <a:rPr lang="da-DK" dirty="0"/>
                <a:t>  </a:t>
              </a:r>
              <a:r>
                <a:rPr dirty="0"/>
                <a:t>theme_</a:t>
              </a:r>
              <a:r>
                <a:rPr lang="da-DK" dirty="0" err="1"/>
                <a:t>bw</a:t>
              </a:r>
              <a:r>
                <a:rPr dirty="0"/>
                <a:t>()</a:t>
              </a:r>
            </a:p>
          </p:txBody>
        </p:sp>
        <p:sp>
          <p:nvSpPr>
            <p:cNvPr id="1608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BACKGROUND</a:t>
              </a:r>
              <a:endParaRPr dirty="0"/>
            </a:p>
          </p:txBody>
        </p:sp>
      </p:grpSp>
      <p:sp>
        <p:nvSpPr>
          <p:cNvPr id="1610" name="28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3" name="Billede 2" descr="Et billede, der indeholder skærmbillede, tekst, kvadratisk, linje/række&#10;&#10;Automatisk genereret beskrivelse">
            <a:extLst>
              <a:ext uri="{FF2B5EF4-FFF2-40B4-BE49-F238E27FC236}">
                <a16:creationId xmlns:a16="http://schemas.microsoft.com/office/drawing/2014/main" id="{D8BEE5DE-F9D4-7776-106D-6571370A0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1" y="5896876"/>
            <a:ext cx="9522197" cy="6796160"/>
          </a:xfrm>
          <a:prstGeom prst="rect">
            <a:avLst/>
          </a:prstGeom>
        </p:spPr>
      </p:pic>
      <p:pic>
        <p:nvPicPr>
          <p:cNvPr id="5" name="Billede 4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0EC568BD-6A7B-5F4B-36E9-709FEB8BE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0" y="5896876"/>
            <a:ext cx="9522196" cy="6796160"/>
          </a:xfrm>
          <a:prstGeom prst="rect">
            <a:avLst/>
          </a:prstGeom>
        </p:spPr>
      </p:pic>
      <p:pic>
        <p:nvPicPr>
          <p:cNvPr id="7" name="Billede 6" descr="Et billede, der indeholder diagram, kvadratisk, skærmbillede, Rektangel&#10;&#10;Automatisk genereret beskrivelse">
            <a:extLst>
              <a:ext uri="{FF2B5EF4-FFF2-40B4-BE49-F238E27FC236}">
                <a16:creationId xmlns:a16="http://schemas.microsoft.com/office/drawing/2014/main" id="{F8C2DF29-A1EC-65AA-1FEA-77581C617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6876"/>
            <a:ext cx="9594402" cy="6847695"/>
          </a:xfrm>
          <a:prstGeom prst="rect">
            <a:avLst/>
          </a:prstGeom>
        </p:spPr>
      </p:pic>
      <p:pic>
        <p:nvPicPr>
          <p:cNvPr id="9" name="Billede 8" descr="Et billede, der indeholder skærmbillede, diagram, kvadratisk, Rektangel&#10;&#10;Automatisk genereret beskrivelse">
            <a:extLst>
              <a:ext uri="{FF2B5EF4-FFF2-40B4-BE49-F238E27FC236}">
                <a16:creationId xmlns:a16="http://schemas.microsoft.com/office/drawing/2014/main" id="{0A13BF87-7569-DA34-A0D5-2DB404F168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" y="5896310"/>
            <a:ext cx="9522195" cy="6796159"/>
          </a:xfrm>
          <a:prstGeom prst="rect">
            <a:avLst/>
          </a:prstGeom>
        </p:spPr>
      </p:pic>
      <p:pic>
        <p:nvPicPr>
          <p:cNvPr id="11" name="Billede 10" descr="Et billede, der indeholder skærmbillede, diagram, kvadratisk, Rektangel&#10;&#10;Automatisk genereret beskrivelse">
            <a:extLst>
              <a:ext uri="{FF2B5EF4-FFF2-40B4-BE49-F238E27FC236}">
                <a16:creationId xmlns:a16="http://schemas.microsoft.com/office/drawing/2014/main" id="{30B49120-8B0E-A713-045C-0289203AD7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3" y="5895742"/>
            <a:ext cx="9522195" cy="6796159"/>
          </a:xfrm>
          <a:prstGeom prst="rect">
            <a:avLst/>
          </a:prstGeom>
        </p:spPr>
      </p:pic>
      <p:pic>
        <p:nvPicPr>
          <p:cNvPr id="13" name="Billede 12" descr="Et billede, der indeholder diagram, skærmbillede, kvadratisk, Rektangel&#10;&#10;Automatisk genereret beskrivelse">
            <a:extLst>
              <a:ext uri="{FF2B5EF4-FFF2-40B4-BE49-F238E27FC236}">
                <a16:creationId xmlns:a16="http://schemas.microsoft.com/office/drawing/2014/main" id="{82789AE2-77FB-937A-680F-64D75D8D9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8" y="5894606"/>
            <a:ext cx="9594403" cy="68476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1" animBg="1" advAuto="0"/>
      <p:bldP spid="1583" grpId="2" animBg="1" advAuto="0"/>
      <p:bldP spid="1590" grpId="3" animBg="1" advAuto="0"/>
      <p:bldP spid="1597" grpId="5" animBg="1" advAuto="0"/>
      <p:bldP spid="1604" grpId="7" animBg="1" advAuto="0"/>
      <p:bldP spid="1609" grpId="8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28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/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</a:t>
            </a:r>
            <a:r>
              <a:rPr dirty="0" err="1"/>
              <a:t>my_wine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3" name="ggplot(my_wine,…"/>
          <p:cNvSpPr txBox="1"/>
          <p:nvPr/>
        </p:nvSpPr>
        <p:spPr>
          <a:xfrm>
            <a:off x="89598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my_wine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(aes(</a:t>
            </a:r>
            <a:r>
              <a:rPr lang="da-DK" dirty="0" err="1"/>
              <a:t>fill</a:t>
            </a:r>
            <a:r>
              <a:rPr lang="da-DK" dirty="0"/>
              <a:t> = Country)) </a:t>
            </a:r>
          </a:p>
        </p:txBody>
      </p:sp>
      <p:sp>
        <p:nvSpPr>
          <p:cNvPr id="1634" name="ggplot(my_wine,…"/>
          <p:cNvSpPr txBox="1"/>
          <p:nvPr/>
        </p:nvSpPr>
        <p:spPr>
          <a:xfrm>
            <a:off x="164066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my_wine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</a:t>
            </a:r>
            <a:r>
              <a:rPr lang="da-DK" dirty="0" err="1"/>
              <a:t>fill</a:t>
            </a:r>
            <a:r>
              <a:rPr lang="da-DK" dirty="0"/>
              <a:t> = ”</a:t>
            </a:r>
            <a:r>
              <a:rPr lang="da-DK" dirty="0" err="1"/>
              <a:t>hotpink</a:t>
            </a:r>
            <a:r>
              <a:rPr lang="da-DK" dirty="0"/>
              <a:t>”) </a:t>
            </a:r>
          </a:p>
        </p:txBody>
      </p:sp>
      <p:sp>
        <p:nvSpPr>
          <p:cNvPr id="1635" name="Geoms inherit the parameters from the ggplot they are added to:"/>
          <p:cNvSpPr txBox="1"/>
          <p:nvPr/>
        </p:nvSpPr>
        <p:spPr>
          <a:xfrm>
            <a:off x="15130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Geoms inherit the parameters from the ggplot they are added to:</a:t>
            </a:r>
            <a:endParaRPr sz="1200"/>
          </a:p>
        </p:txBody>
      </p:sp>
      <p:sp>
        <p:nvSpPr>
          <p:cNvPr id="1636" name="Alternatively, you can specify additional parameters directly in the geom:"/>
          <p:cNvSpPr txBox="1"/>
          <p:nvPr/>
        </p:nvSpPr>
        <p:spPr>
          <a:xfrm>
            <a:off x="89425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Alternatively, you can specify additional parameters directly in the geom:</a:t>
            </a:r>
            <a:endParaRPr sz="1200"/>
          </a:p>
        </p:txBody>
      </p:sp>
      <p:sp>
        <p:nvSpPr>
          <p:cNvPr id="1637" name="Things outside the aes are applied to everything!"/>
          <p:cNvSpPr txBox="1"/>
          <p:nvPr/>
        </p:nvSpPr>
        <p:spPr>
          <a:xfrm>
            <a:off x="164101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Things outside the aes are applied to everything!</a:t>
            </a:r>
            <a:endParaRPr sz="120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7B68C827-CFD0-660F-1F60-A1E77407F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5" name="Billede 4" descr="Et billede, der indeholder tekst, skærmbillede, Rektangel, pink&#10;&#10;Automatisk genereret beskrivelse">
            <a:extLst>
              <a:ext uri="{FF2B5EF4-FFF2-40B4-BE49-F238E27FC236}">
                <a16:creationId xmlns:a16="http://schemas.microsoft.com/office/drawing/2014/main" id="{9E19AD11-D67E-BE21-527F-152E7841F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138" y="8562599"/>
            <a:ext cx="7033223" cy="5019736"/>
          </a:xfrm>
          <a:prstGeom prst="rect">
            <a:avLst/>
          </a:prstGeom>
        </p:spPr>
      </p:pic>
      <p:pic>
        <p:nvPicPr>
          <p:cNvPr id="6" name="Billede 5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6D2863C6-C634-521A-277B-694C524D2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21" y="8590851"/>
            <a:ext cx="7033224" cy="50197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1" name="29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45" name="Group"/>
          <p:cNvGrpSpPr/>
          <p:nvPr/>
        </p:nvGrpSpPr>
        <p:grpSpPr>
          <a:xfrm>
            <a:off x="7959784" y="1016314"/>
            <a:ext cx="11269509" cy="2407792"/>
            <a:chOff x="97444" y="0"/>
            <a:chExt cx="11269508" cy="2407790"/>
          </a:xfrm>
        </p:grpSpPr>
        <p:sp>
          <p:nvSpPr>
            <p:cNvPr id="1642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643" name="https://rstudio.com/wp-content/uploads/2016/11/ggplot2-cheatsheet-2.1.pdf"/>
            <p:cNvSpPr txBox="1"/>
            <p:nvPr/>
          </p:nvSpPr>
          <p:spPr>
            <a:xfrm>
              <a:off x="1859336" y="0"/>
              <a:ext cx="9507616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rstudio.com</a:t>
              </a:r>
              <a:r>
                <a:rPr dirty="0"/>
                <a:t>/wp-content/uploads/2016/11/ggplot2-cheatsheet-2.1.pdf</a:t>
              </a:r>
            </a:p>
          </p:txBody>
        </p:sp>
        <p:sp>
          <p:nvSpPr>
            <p:cNvPr id="1644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6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7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8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9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1748861" y="4596970"/>
            <a:ext cx="16875041" cy="8271297"/>
            <a:chOff x="0" y="0"/>
            <a:chExt cx="16875039" cy="8271296"/>
          </a:xfrm>
        </p:grpSpPr>
        <p:sp>
          <p:nvSpPr>
            <p:cNvPr id="1651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2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3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4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6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5365263" y="6580054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1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662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663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664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665" name="+ geom_point()…"/>
          <p:cNvSpPr txBox="1"/>
          <p:nvPr/>
        </p:nvSpPr>
        <p:spPr>
          <a:xfrm>
            <a:off x="7671365" y="5174964"/>
            <a:ext cx="576833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geom_point</a:t>
            </a:r>
            <a:r>
              <a:rPr dirty="0"/>
              <a:t>()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scatter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plot</a:t>
            </a:r>
            <a:r>
              <a:rPr lang="da-DK" dirty="0"/>
              <a:t> 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geom_line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geom_boxplot</a:t>
            </a:r>
            <a:r>
              <a:rPr dirty="0"/>
              <a:t>()</a:t>
            </a:r>
          </a:p>
        </p:txBody>
      </p:sp>
      <p:sp>
        <p:nvSpPr>
          <p:cNvPr id="1666" name="+ geom_col()…"/>
          <p:cNvSpPr txBox="1"/>
          <p:nvPr/>
        </p:nvSpPr>
        <p:spPr>
          <a:xfrm>
            <a:off x="13236162" y="5132863"/>
            <a:ext cx="397541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geom_col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geom_density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geom_histogram</a:t>
            </a:r>
            <a:r>
              <a:rPr dirty="0"/>
              <a:t>()</a:t>
            </a:r>
          </a:p>
        </p:txBody>
      </p:sp>
      <p:sp>
        <p:nvSpPr>
          <p:cNvPr id="1667" name="Add Plot Type:"/>
          <p:cNvSpPr txBox="1"/>
          <p:nvPr/>
        </p:nvSpPr>
        <p:spPr>
          <a:xfrm>
            <a:off x="7671365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Add Plot Type:</a:t>
            </a:r>
          </a:p>
        </p:txBody>
      </p:sp>
      <p:sp>
        <p:nvSpPr>
          <p:cNvPr id="1668" name="ggplot(data = my.data, aes(x = x.var, y = y.var))"/>
          <p:cNvSpPr txBox="1"/>
          <p:nvPr/>
        </p:nvSpPr>
        <p:spPr>
          <a:xfrm>
            <a:off x="1940995" y="5152567"/>
            <a:ext cx="4553789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ggplot</a:t>
            </a:r>
            <a:r>
              <a:rPr dirty="0"/>
              <a:t>(data = </a:t>
            </a:r>
            <a:r>
              <a:rPr dirty="0" err="1"/>
              <a:t>my.data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x.var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    </a:t>
            </a:r>
            <a:r>
              <a:rPr dirty="0"/>
              <a:t>y = </a:t>
            </a:r>
            <a:r>
              <a:rPr dirty="0" err="1"/>
              <a:t>y.var</a:t>
            </a:r>
            <a:r>
              <a:rPr dirty="0"/>
              <a:t>))</a:t>
            </a:r>
          </a:p>
        </p:txBody>
      </p:sp>
      <p:sp>
        <p:nvSpPr>
          <p:cNvPr id="1669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670" name="Color Fill by Group:"/>
          <p:cNvSpPr txBox="1"/>
          <p:nvPr/>
        </p:nvSpPr>
        <p:spPr>
          <a:xfrm>
            <a:off x="5414720" y="6837790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Color Fill by Group:</a:t>
            </a:r>
          </a:p>
        </p:txBody>
      </p:sp>
      <p:sp>
        <p:nvSpPr>
          <p:cNvPr id="1671" name="ggplot(…, aes(…, color = “green”))"/>
          <p:cNvSpPr txBox="1"/>
          <p:nvPr/>
        </p:nvSpPr>
        <p:spPr>
          <a:xfrm>
            <a:off x="1988522" y="738389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</a:t>
            </a:r>
            <a:r>
              <a:rPr lang="da-DK" dirty="0"/>
              <a:t>)</a:t>
            </a:r>
            <a:r>
              <a:rPr dirty="0"/>
              <a:t>, </a:t>
            </a:r>
            <a:r>
              <a:rPr b="1" dirty="0"/>
              <a:t>color = </a:t>
            </a:r>
            <a:r>
              <a:rPr lang="da-DK" b="1" dirty="0"/>
              <a:t>"</a:t>
            </a:r>
            <a:r>
              <a:rPr b="1" dirty="0"/>
              <a:t>green</a:t>
            </a:r>
            <a:r>
              <a:rPr lang="da-DK" b="1" dirty="0"/>
              <a:t>"</a:t>
            </a:r>
            <a:r>
              <a:rPr dirty="0"/>
              <a:t>)</a:t>
            </a:r>
          </a:p>
        </p:txBody>
      </p:sp>
      <p:sp>
        <p:nvSpPr>
          <p:cNvPr id="1672" name="ggplot(…, aes(…, fill = group.var))"/>
          <p:cNvSpPr txBox="1"/>
          <p:nvPr/>
        </p:nvSpPr>
        <p:spPr>
          <a:xfrm>
            <a:off x="5430560" y="736994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(…, </a:t>
            </a:r>
            <a:r>
              <a:rPr b="1" dirty="0"/>
              <a:t>fill = </a:t>
            </a:r>
            <a:r>
              <a:rPr lang="da-DK" b="1" dirty="0" err="1"/>
              <a:t>z.var</a:t>
            </a:r>
            <a:r>
              <a:rPr dirty="0"/>
              <a:t>))</a:t>
            </a:r>
          </a:p>
        </p:txBody>
      </p:sp>
      <p:sp>
        <p:nvSpPr>
          <p:cNvPr id="1673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674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/>
              <a:t>scale_</a:t>
            </a:r>
            <a:r>
              <a:rPr lang="da-DK" dirty="0"/>
              <a:t>*</a:t>
            </a:r>
            <a:r>
              <a:rPr dirty="0"/>
              <a:t>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 dirty="0"/>
              <a:t>ex:</a:t>
            </a:r>
            <a:r>
              <a:rPr dirty="0"/>
              <a:t> </a:t>
            </a:r>
            <a:r>
              <a:rPr dirty="0" err="1"/>
              <a:t>scale_color_manual</a:t>
            </a:r>
            <a:r>
              <a:rPr dirty="0"/>
              <a:t>(values = c(</a:t>
            </a:r>
            <a:r>
              <a:rPr lang="da-DK" dirty="0"/>
              <a:t>"</a:t>
            </a:r>
            <a:r>
              <a:rPr dirty="0"/>
              <a:t>blue</a:t>
            </a:r>
            <a:r>
              <a:rPr lang="da-DK" dirty="0"/>
              <a:t>"</a:t>
            </a:r>
            <a:r>
              <a:rPr dirty="0"/>
              <a:t>, </a:t>
            </a:r>
            <a:r>
              <a:rPr lang="da-DK" dirty="0"/>
              <a:t>"</a:t>
            </a:r>
            <a:r>
              <a:rPr dirty="0"/>
              <a:t>pink</a:t>
            </a:r>
            <a:r>
              <a:rPr lang="da-DK" dirty="0"/>
              <a:t>"</a:t>
            </a:r>
            <a:r>
              <a:rPr dirty="0"/>
              <a:t>))</a:t>
            </a:r>
          </a:p>
        </p:txBody>
      </p:sp>
      <p:sp>
        <p:nvSpPr>
          <p:cNvPr id="1675" name="Grid Theme:"/>
          <p:cNvSpPr txBox="1"/>
          <p:nvPr/>
        </p:nvSpPr>
        <p:spPr>
          <a:xfrm>
            <a:off x="1124587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Labels</a:t>
            </a:r>
            <a:r>
              <a:rPr dirty="0"/>
              <a:t>:</a:t>
            </a:r>
          </a:p>
        </p:txBody>
      </p:sp>
      <p:sp>
        <p:nvSpPr>
          <p:cNvPr id="1676" name="theme_bw()…"/>
          <p:cNvSpPr txBox="1"/>
          <p:nvPr/>
        </p:nvSpPr>
        <p:spPr>
          <a:xfrm>
            <a:off x="3446778" y="11226792"/>
            <a:ext cx="4011117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theme_bw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 err="1"/>
              <a:t>theme_minimal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theme_dark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theme_</a:t>
            </a:r>
            <a:r>
              <a:rPr lang="da-DK" dirty="0" err="1"/>
              <a:t>classic</a:t>
            </a:r>
            <a:r>
              <a:rPr dirty="0"/>
              <a:t>()</a:t>
            </a:r>
          </a:p>
        </p:txBody>
      </p:sp>
      <p:sp>
        <p:nvSpPr>
          <p:cNvPr id="1677" name="ggtitle(“…”)…"/>
          <p:cNvSpPr txBox="1"/>
          <p:nvPr/>
        </p:nvSpPr>
        <p:spPr>
          <a:xfrm>
            <a:off x="11245872" y="9392206"/>
            <a:ext cx="5172462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labs(</a:t>
            </a:r>
            <a:r>
              <a:rPr lang="da-DK" dirty="0" err="1"/>
              <a:t>title</a:t>
            </a:r>
            <a:r>
              <a:rPr lang="da-DK" dirty="0"/>
              <a:t> = ”Title”,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x = ”X label”,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y = ”Y label”)</a:t>
            </a:r>
            <a:endParaRPr dirty="0"/>
          </a:p>
        </p:txBody>
      </p:sp>
      <p:sp>
        <p:nvSpPr>
          <p:cNvPr id="1678" name="theme(* = element_text())…"/>
          <p:cNvSpPr txBox="1"/>
          <p:nvPr/>
        </p:nvSpPr>
        <p:spPr>
          <a:xfrm>
            <a:off x="7457895" y="11791370"/>
            <a:ext cx="1051759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lang="da-DK" dirty="0" err="1"/>
              <a:t>theme</a:t>
            </a:r>
            <a:r>
              <a:rPr lang="da-DK" dirty="0"/>
              <a:t>(</a:t>
            </a:r>
            <a:r>
              <a:rPr lang="da-DK" dirty="0" err="1"/>
              <a:t>legend.position</a:t>
            </a:r>
            <a:r>
              <a:rPr lang="da-DK" dirty="0"/>
              <a:t> = *)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* = ”none”, ”top”, ”</a:t>
            </a:r>
            <a:r>
              <a:rPr lang="da-DK" dirty="0" err="1"/>
              <a:t>bottom</a:t>
            </a:r>
            <a:r>
              <a:rPr lang="da-DK" dirty="0"/>
              <a:t>”, ”</a:t>
            </a:r>
            <a:r>
              <a:rPr lang="da-DK" dirty="0" err="1"/>
              <a:t>left</a:t>
            </a:r>
            <a:r>
              <a:rPr lang="da-DK" dirty="0"/>
              <a:t>”, ”</a:t>
            </a:r>
            <a:r>
              <a:rPr lang="da-DK" dirty="0" err="1"/>
              <a:t>rigth</a:t>
            </a:r>
            <a:r>
              <a:rPr lang="da-DK" dirty="0"/>
              <a:t>”</a:t>
            </a:r>
            <a:endParaRPr dirty="0"/>
          </a:p>
        </p:txBody>
      </p:sp>
      <p:sp>
        <p:nvSpPr>
          <p:cNvPr id="1679" name="scale_fill_grey(start = 0.2, end = 0.8)…"/>
          <p:cNvSpPr txBox="1"/>
          <p:nvPr/>
        </p:nvSpPr>
        <p:spPr>
          <a:xfrm>
            <a:off x="1996630" y="9654383"/>
            <a:ext cx="846518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scale_fill_grey</a:t>
            </a:r>
            <a:r>
              <a:rPr dirty="0"/>
              <a:t>(start = 0.2, end = 0.8) 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scale_fill_gradient</a:t>
            </a:r>
            <a:r>
              <a:rPr dirty="0"/>
              <a:t>(low="white", high=</a:t>
            </a:r>
            <a:r>
              <a:rPr lang="da-DK" dirty="0"/>
              <a:t>"</a:t>
            </a:r>
            <a:r>
              <a:rPr dirty="0"/>
              <a:t>red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1680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681" name="Labels:"/>
          <p:cNvSpPr txBox="1"/>
          <p:nvPr/>
        </p:nvSpPr>
        <p:spPr>
          <a:xfrm>
            <a:off x="1965864" y="11231945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Theme</a:t>
            </a:r>
            <a:r>
              <a:rPr dirty="0"/>
              <a:t>:</a:t>
            </a:r>
          </a:p>
        </p:txBody>
      </p:sp>
      <p:sp>
        <p:nvSpPr>
          <p:cNvPr id="1682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683" name="Text:"/>
          <p:cNvSpPr txBox="1"/>
          <p:nvPr/>
        </p:nvSpPr>
        <p:spPr>
          <a:xfrm>
            <a:off x="7457895" y="1123124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Text: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819C6-1562-A861-6840-73AAEC9C5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8DC4794F-A165-AF76-0CE1-747792C26E43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53F3C10A-148D-F9C2-0799-B250DC40D753}"/>
              </a:ext>
            </a:extLst>
          </p:cNvPr>
          <p:cNvGrpSpPr/>
          <p:nvPr/>
        </p:nvGrpSpPr>
        <p:grpSpPr>
          <a:xfrm>
            <a:off x="4309381" y="1435676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3AE37F62-9F6A-E4B1-A2B5-46E1D0EA1FD0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3 – GGPLOT 2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5C32466-C0B1-AB48-A611-73CADDD87472}"/>
                </a:ext>
              </a:extLst>
            </p:cNvPr>
            <p:cNvSpPr txBox="1"/>
            <p:nvPr/>
          </p:nvSpPr>
          <p:spPr>
            <a:xfrm>
              <a:off x="1035214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7B838786-390C-E494-C753-F776D8CCC2A3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1E437897-9DEF-52C2-8769-1F0E2F93D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4727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4E02-EF64-9BF4-0F5E-C1D85BA2B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Rectangle">
            <a:extLst>
              <a:ext uri="{FF2B5EF4-FFF2-40B4-BE49-F238E27FC236}">
                <a16:creationId xmlns:a16="http://schemas.microsoft.com/office/drawing/2014/main" id="{36CC0E0E-1FC7-7667-65CC-2AEE142AA20A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64556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64556"/>
              </a:solidFill>
            </a:endParaRPr>
          </a:p>
        </p:txBody>
      </p:sp>
      <p:grpSp>
        <p:nvGrpSpPr>
          <p:cNvPr id="1353" name="Group">
            <a:extLst>
              <a:ext uri="{FF2B5EF4-FFF2-40B4-BE49-F238E27FC236}">
                <a16:creationId xmlns:a16="http://schemas.microsoft.com/office/drawing/2014/main" id="{3EACF996-D102-34D1-4505-E90E523D9026}"/>
              </a:ext>
            </a:extLst>
          </p:cNvPr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0" name="EXERCISE 3">
              <a:extLst>
                <a:ext uri="{FF2B5EF4-FFF2-40B4-BE49-F238E27FC236}">
                  <a16:creationId xmlns:a16="http://schemas.microsoft.com/office/drawing/2014/main" id="{65391AF6-DE65-5D32-6820-3BDFD5FA934A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1" name="R MARKDOWN">
              <a:extLst>
                <a:ext uri="{FF2B5EF4-FFF2-40B4-BE49-F238E27FC236}">
                  <a16:creationId xmlns:a16="http://schemas.microsoft.com/office/drawing/2014/main" id="{07D59595-68EE-2C1F-844D-F010D30DDA39}"/>
                </a:ext>
              </a:extLst>
            </p:cNvPr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GGPLOT2</a:t>
              </a:r>
              <a:endParaRPr dirty="0"/>
            </a:p>
          </p:txBody>
        </p:sp>
        <p:sp>
          <p:nvSpPr>
            <p:cNvPr id="1352" name="Line">
              <a:extLst>
                <a:ext uri="{FF2B5EF4-FFF2-40B4-BE49-F238E27FC236}">
                  <a16:creationId xmlns:a16="http://schemas.microsoft.com/office/drawing/2014/main" id="{2E9D1BD3-1900-7C34-5772-DF810C4C79DD}"/>
                </a:ext>
              </a:extLst>
            </p:cNvPr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99" name="Group">
            <a:extLst>
              <a:ext uri="{FF2B5EF4-FFF2-40B4-BE49-F238E27FC236}">
                <a16:creationId xmlns:a16="http://schemas.microsoft.com/office/drawing/2014/main" id="{3BA8BF84-E1BD-D926-F36C-413D2DB87E27}"/>
              </a:ext>
            </a:extLst>
          </p:cNvPr>
          <p:cNvGrpSpPr/>
          <p:nvPr/>
        </p:nvGrpSpPr>
        <p:grpSpPr>
          <a:xfrm>
            <a:off x="1193626" y="3620536"/>
            <a:ext cx="12985615" cy="7314333"/>
            <a:chOff x="0" y="0"/>
            <a:chExt cx="12985613" cy="7314332"/>
          </a:xfrm>
        </p:grpSpPr>
        <p:sp>
          <p:nvSpPr>
            <p:cNvPr id="1354" name="Line 18">
              <a:extLst>
                <a:ext uri="{FF2B5EF4-FFF2-40B4-BE49-F238E27FC236}">
                  <a16:creationId xmlns:a16="http://schemas.microsoft.com/office/drawing/2014/main" id="{92C85477-1082-FCA0-FF87-59A3BA154BAE}"/>
                </a:ext>
              </a:extLst>
            </p:cNvPr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5" name="Oval 9">
              <a:extLst>
                <a:ext uri="{FF2B5EF4-FFF2-40B4-BE49-F238E27FC236}">
                  <a16:creationId xmlns:a16="http://schemas.microsoft.com/office/drawing/2014/main" id="{4376F2FF-91C1-5CC5-D749-E8EF4DFF3DFE}"/>
                </a:ext>
              </a:extLst>
            </p:cNvPr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>
                <a:solidFill>
                  <a:srgbClr val="364556"/>
                </a:solidFill>
              </a:endParaRPr>
            </a:p>
          </p:txBody>
        </p:sp>
        <p:sp>
          <p:nvSpPr>
            <p:cNvPr id="1356" name="Oval 14">
              <a:extLst>
                <a:ext uri="{FF2B5EF4-FFF2-40B4-BE49-F238E27FC236}">
                  <a16:creationId xmlns:a16="http://schemas.microsoft.com/office/drawing/2014/main" id="{71A63F1B-34E6-5149-E5CA-F5D766F742FC}"/>
                </a:ext>
              </a:extLst>
            </p:cNvPr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27">
              <a:extLst>
                <a:ext uri="{FF2B5EF4-FFF2-40B4-BE49-F238E27FC236}">
                  <a16:creationId xmlns:a16="http://schemas.microsoft.com/office/drawing/2014/main" id="{018F4848-1D2C-B395-E394-0C2467F7EA4A}"/>
                </a:ext>
              </a:extLst>
            </p:cNvPr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28">
              <a:extLst>
                <a:ext uri="{FF2B5EF4-FFF2-40B4-BE49-F238E27FC236}">
                  <a16:creationId xmlns:a16="http://schemas.microsoft.com/office/drawing/2014/main" id="{85435CBA-4CFB-1C6F-69F7-C4A2CCFE2868}"/>
                </a:ext>
              </a:extLst>
            </p:cNvPr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9">
              <a:extLst>
                <a:ext uri="{FF2B5EF4-FFF2-40B4-BE49-F238E27FC236}">
                  <a16:creationId xmlns:a16="http://schemas.microsoft.com/office/drawing/2014/main" id="{ADDCE339-B6E2-DBB0-5499-FC1674F3EA38}"/>
                </a:ext>
              </a:extLst>
            </p:cNvPr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10">
              <a:extLst>
                <a:ext uri="{FF2B5EF4-FFF2-40B4-BE49-F238E27FC236}">
                  <a16:creationId xmlns:a16="http://schemas.microsoft.com/office/drawing/2014/main" id="{9CF785C0-16D1-7DF0-4E70-EEB6C19C830C}"/>
                </a:ext>
              </a:extLst>
            </p:cNvPr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15">
              <a:extLst>
                <a:ext uri="{FF2B5EF4-FFF2-40B4-BE49-F238E27FC236}">
                  <a16:creationId xmlns:a16="http://schemas.microsoft.com/office/drawing/2014/main" id="{9A0C10CF-93AA-8CD0-7356-4520706FC100}"/>
                </a:ext>
              </a:extLst>
            </p:cNvPr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Freeform 20">
              <a:extLst>
                <a:ext uri="{FF2B5EF4-FFF2-40B4-BE49-F238E27FC236}">
                  <a16:creationId xmlns:a16="http://schemas.microsoft.com/office/drawing/2014/main" id="{E3BCD4AD-4E0C-C6C5-E54B-0726C9BA2549}"/>
                </a:ext>
              </a:extLst>
            </p:cNvPr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33">
              <a:extLst>
                <a:ext uri="{FF2B5EF4-FFF2-40B4-BE49-F238E27FC236}">
                  <a16:creationId xmlns:a16="http://schemas.microsoft.com/office/drawing/2014/main" id="{0283CD66-3722-D101-C9A7-2CFCD89101B2}"/>
                </a:ext>
              </a:extLst>
            </p:cNvPr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Oval 34">
              <a:extLst>
                <a:ext uri="{FF2B5EF4-FFF2-40B4-BE49-F238E27FC236}">
                  <a16:creationId xmlns:a16="http://schemas.microsoft.com/office/drawing/2014/main" id="{B148098E-03BF-D67B-C7DE-F94C073997DD}"/>
                </a:ext>
              </a:extLst>
            </p:cNvPr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5">
              <a:extLst>
                <a:ext uri="{FF2B5EF4-FFF2-40B4-BE49-F238E27FC236}">
                  <a16:creationId xmlns:a16="http://schemas.microsoft.com/office/drawing/2014/main" id="{9D710BFA-80CC-51BE-0F46-BF811FE43592}"/>
                </a:ext>
              </a:extLst>
            </p:cNvPr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8">
              <a:extLst>
                <a:ext uri="{FF2B5EF4-FFF2-40B4-BE49-F238E27FC236}">
                  <a16:creationId xmlns:a16="http://schemas.microsoft.com/office/drawing/2014/main" id="{87B49127-878C-7773-027B-71BAA05C7F3E}"/>
                </a:ext>
              </a:extLst>
            </p:cNvPr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13">
              <a:extLst>
                <a:ext uri="{FF2B5EF4-FFF2-40B4-BE49-F238E27FC236}">
                  <a16:creationId xmlns:a16="http://schemas.microsoft.com/office/drawing/2014/main" id="{AADA5226-F8D4-AAAB-2F1F-8A1CD37A488B}"/>
                </a:ext>
              </a:extLst>
            </p:cNvPr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Freeform 19">
              <a:extLst>
                <a:ext uri="{FF2B5EF4-FFF2-40B4-BE49-F238E27FC236}">
                  <a16:creationId xmlns:a16="http://schemas.microsoft.com/office/drawing/2014/main" id="{238D453A-0823-CBD1-13D4-9F70B1DBEF1B}"/>
                </a:ext>
              </a:extLst>
            </p:cNvPr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30">
              <a:extLst>
                <a:ext uri="{FF2B5EF4-FFF2-40B4-BE49-F238E27FC236}">
                  <a16:creationId xmlns:a16="http://schemas.microsoft.com/office/drawing/2014/main" id="{F8A5BDF8-7930-1F53-99AB-64E366CEE18D}"/>
                </a:ext>
              </a:extLst>
            </p:cNvPr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Oval 31">
              <a:extLst>
                <a:ext uri="{FF2B5EF4-FFF2-40B4-BE49-F238E27FC236}">
                  <a16:creationId xmlns:a16="http://schemas.microsoft.com/office/drawing/2014/main" id="{B2AB96DF-B90B-4452-D1C1-DE98C1BA9024}"/>
                </a:ext>
              </a:extLst>
            </p:cNvPr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2">
              <a:extLst>
                <a:ext uri="{FF2B5EF4-FFF2-40B4-BE49-F238E27FC236}">
                  <a16:creationId xmlns:a16="http://schemas.microsoft.com/office/drawing/2014/main" id="{A527847C-24AB-6F4B-E9C0-7860B797C34F}"/>
                </a:ext>
              </a:extLst>
            </p:cNvPr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Freeform 17">
              <a:extLst>
                <a:ext uri="{FF2B5EF4-FFF2-40B4-BE49-F238E27FC236}">
                  <a16:creationId xmlns:a16="http://schemas.microsoft.com/office/drawing/2014/main" id="{6FD31D08-E522-32BE-BA68-A9210434AB51}"/>
                </a:ext>
              </a:extLst>
            </p:cNvPr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7">
              <a:extLst>
                <a:ext uri="{FF2B5EF4-FFF2-40B4-BE49-F238E27FC236}">
                  <a16:creationId xmlns:a16="http://schemas.microsoft.com/office/drawing/2014/main" id="{82ED7AA7-E5F0-4CA6-91E4-9A7E685CF583}"/>
                </a:ext>
              </a:extLst>
            </p:cNvPr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Oval 12">
              <a:extLst>
                <a:ext uri="{FF2B5EF4-FFF2-40B4-BE49-F238E27FC236}">
                  <a16:creationId xmlns:a16="http://schemas.microsoft.com/office/drawing/2014/main" id="{2FAFE972-6FFC-2D60-5301-CF5F9C0A63B0}"/>
                </a:ext>
              </a:extLst>
            </p:cNvPr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24">
              <a:extLst>
                <a:ext uri="{FF2B5EF4-FFF2-40B4-BE49-F238E27FC236}">
                  <a16:creationId xmlns:a16="http://schemas.microsoft.com/office/drawing/2014/main" id="{D0305773-C292-8AF9-B00C-1ACAC3D0DA48}"/>
                </a:ext>
              </a:extLst>
            </p:cNvPr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25">
              <a:extLst>
                <a:ext uri="{FF2B5EF4-FFF2-40B4-BE49-F238E27FC236}">
                  <a16:creationId xmlns:a16="http://schemas.microsoft.com/office/drawing/2014/main" id="{B1C1ECEB-F0E2-BBA1-7D08-2E5BCA0737B0}"/>
                </a:ext>
              </a:extLst>
            </p:cNvPr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6">
              <a:extLst>
                <a:ext uri="{FF2B5EF4-FFF2-40B4-BE49-F238E27FC236}">
                  <a16:creationId xmlns:a16="http://schemas.microsoft.com/office/drawing/2014/main" id="{F48386FA-1854-695F-A523-9D5F0DF3BD3D}"/>
                </a:ext>
              </a:extLst>
            </p:cNvPr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6">
              <a:extLst>
                <a:ext uri="{FF2B5EF4-FFF2-40B4-BE49-F238E27FC236}">
                  <a16:creationId xmlns:a16="http://schemas.microsoft.com/office/drawing/2014/main" id="{4B8C5A6B-100E-BDB4-6DFD-D6C2F9B78480}"/>
                </a:ext>
              </a:extLst>
            </p:cNvPr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11">
              <a:extLst>
                <a:ext uri="{FF2B5EF4-FFF2-40B4-BE49-F238E27FC236}">
                  <a16:creationId xmlns:a16="http://schemas.microsoft.com/office/drawing/2014/main" id="{CE586B93-4858-E6F9-5667-9E0F4D28F845}"/>
                </a:ext>
              </a:extLst>
            </p:cNvPr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Freeform 16">
              <a:extLst>
                <a:ext uri="{FF2B5EF4-FFF2-40B4-BE49-F238E27FC236}">
                  <a16:creationId xmlns:a16="http://schemas.microsoft.com/office/drawing/2014/main" id="{ECF98BE8-243B-5B65-5EC2-7B9C1AE69855}"/>
                </a:ext>
              </a:extLst>
            </p:cNvPr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Freeform 21">
              <a:extLst>
                <a:ext uri="{FF2B5EF4-FFF2-40B4-BE49-F238E27FC236}">
                  <a16:creationId xmlns:a16="http://schemas.microsoft.com/office/drawing/2014/main" id="{D8FB7221-F20E-F43F-FB8F-4A4392A35CDE}"/>
                </a:ext>
              </a:extLst>
            </p:cNvPr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1">
              <a:extLst>
                <a:ext uri="{FF2B5EF4-FFF2-40B4-BE49-F238E27FC236}">
                  <a16:creationId xmlns:a16="http://schemas.microsoft.com/office/drawing/2014/main" id="{988E4B6C-746C-B3AA-EA94-024C0ADCB1A7}"/>
                </a:ext>
              </a:extLst>
            </p:cNvPr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383" name="2">
              <a:extLst>
                <a:ext uri="{FF2B5EF4-FFF2-40B4-BE49-F238E27FC236}">
                  <a16:creationId xmlns:a16="http://schemas.microsoft.com/office/drawing/2014/main" id="{7B38FFF5-63D4-D66B-045D-951064D9186A}"/>
                </a:ext>
              </a:extLst>
            </p:cNvPr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384" name="3">
              <a:extLst>
                <a:ext uri="{FF2B5EF4-FFF2-40B4-BE49-F238E27FC236}">
                  <a16:creationId xmlns:a16="http://schemas.microsoft.com/office/drawing/2014/main" id="{BED4B603-9971-BBFE-E2C4-64159862118A}"/>
                </a:ext>
              </a:extLst>
            </p:cNvPr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  <p:sp>
          <p:nvSpPr>
            <p:cNvPr id="1385" name="4">
              <a:extLst>
                <a:ext uri="{FF2B5EF4-FFF2-40B4-BE49-F238E27FC236}">
                  <a16:creationId xmlns:a16="http://schemas.microsoft.com/office/drawing/2014/main" id="{07F7990D-A931-5EAA-435C-71D16A3F8EB6}"/>
                </a:ext>
              </a:extLst>
            </p:cNvPr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386" name="5">
              <a:extLst>
                <a:ext uri="{FF2B5EF4-FFF2-40B4-BE49-F238E27FC236}">
                  <a16:creationId xmlns:a16="http://schemas.microsoft.com/office/drawing/2014/main" id="{6077D56E-6505-13BF-C636-A6D20B352878}"/>
                </a:ext>
              </a:extLst>
            </p:cNvPr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387" name="Oval 23">
              <a:extLst>
                <a:ext uri="{FF2B5EF4-FFF2-40B4-BE49-F238E27FC236}">
                  <a16:creationId xmlns:a16="http://schemas.microsoft.com/office/drawing/2014/main" id="{4597E0E7-CAC5-2256-7EEA-76C1426B1BE4}"/>
                </a:ext>
              </a:extLst>
            </p:cNvPr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8" name="Freeform 395">
              <a:extLst>
                <a:ext uri="{FF2B5EF4-FFF2-40B4-BE49-F238E27FC236}">
                  <a16:creationId xmlns:a16="http://schemas.microsoft.com/office/drawing/2014/main" id="{0C1A152F-F816-3853-81AC-6A43D35063A7}"/>
                </a:ext>
              </a:extLst>
            </p:cNvPr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Freeform 396">
              <a:extLst>
                <a:ext uri="{FF2B5EF4-FFF2-40B4-BE49-F238E27FC236}">
                  <a16:creationId xmlns:a16="http://schemas.microsoft.com/office/drawing/2014/main" id="{B9517B3F-FC6A-DF7D-E981-78DA5056AE39}"/>
                </a:ext>
              </a:extLst>
            </p:cNvPr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Rectangle 397">
              <a:extLst>
                <a:ext uri="{FF2B5EF4-FFF2-40B4-BE49-F238E27FC236}">
                  <a16:creationId xmlns:a16="http://schemas.microsoft.com/office/drawing/2014/main" id="{2B2C08BC-098E-48F9-F449-738BF47E0241}"/>
                </a:ext>
              </a:extLst>
            </p:cNvPr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8">
              <a:extLst>
                <a:ext uri="{FF2B5EF4-FFF2-40B4-BE49-F238E27FC236}">
                  <a16:creationId xmlns:a16="http://schemas.microsoft.com/office/drawing/2014/main" id="{55B92E18-C6F4-FD0D-BA07-4A0E92DFF4DE}"/>
                </a:ext>
              </a:extLst>
            </p:cNvPr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9">
              <a:extLst>
                <a:ext uri="{FF2B5EF4-FFF2-40B4-BE49-F238E27FC236}">
                  <a16:creationId xmlns:a16="http://schemas.microsoft.com/office/drawing/2014/main" id="{0C2D9098-DB97-B7DE-1A2E-FBCC115DD912}"/>
                </a:ext>
              </a:extLst>
            </p:cNvPr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Oval">
              <a:extLst>
                <a:ext uri="{FF2B5EF4-FFF2-40B4-BE49-F238E27FC236}">
                  <a16:creationId xmlns:a16="http://schemas.microsoft.com/office/drawing/2014/main" id="{480B5F82-DC8A-A9BD-D94B-645A4491175F}"/>
                </a:ext>
              </a:extLst>
            </p:cNvPr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4" name="Oval">
              <a:extLst>
                <a:ext uri="{FF2B5EF4-FFF2-40B4-BE49-F238E27FC236}">
                  <a16:creationId xmlns:a16="http://schemas.microsoft.com/office/drawing/2014/main" id="{83A2808C-D635-9D64-497D-C1CC0A3F5ED8}"/>
                </a:ext>
              </a:extLst>
            </p:cNvPr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5" name="R">
              <a:extLst>
                <a:ext uri="{FF2B5EF4-FFF2-40B4-BE49-F238E27FC236}">
                  <a16:creationId xmlns:a16="http://schemas.microsoft.com/office/drawing/2014/main" id="{E325A0CB-1BE3-3CC9-FADE-70E00378BD2A}"/>
                </a:ext>
              </a:extLst>
            </p:cNvPr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6" name="Studio">
              <a:extLst>
                <a:ext uri="{FF2B5EF4-FFF2-40B4-BE49-F238E27FC236}">
                  <a16:creationId xmlns:a16="http://schemas.microsoft.com/office/drawing/2014/main" id="{98A2A8B9-C44D-0E42-A275-E369A2E561C6}"/>
                </a:ext>
              </a:extLst>
            </p:cNvPr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7" name="Oval 25">
              <a:extLst>
                <a:ext uri="{FF2B5EF4-FFF2-40B4-BE49-F238E27FC236}">
                  <a16:creationId xmlns:a16="http://schemas.microsoft.com/office/drawing/2014/main" id="{DD430DD0-6776-7CD8-C1CC-674C2F0E395E}"/>
                </a:ext>
              </a:extLst>
            </p:cNvPr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8" name="Oval 29">
              <a:extLst>
                <a:ext uri="{FF2B5EF4-FFF2-40B4-BE49-F238E27FC236}">
                  <a16:creationId xmlns:a16="http://schemas.microsoft.com/office/drawing/2014/main" id="{88F256A3-8ABF-E0D8-6A3E-9F9674E32929}"/>
                </a:ext>
              </a:extLst>
            </p:cNvPr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7" name="26">
            <a:extLst>
              <a:ext uri="{FF2B5EF4-FFF2-40B4-BE49-F238E27FC236}">
                <a16:creationId xmlns:a16="http://schemas.microsoft.com/office/drawing/2014/main" id="{466BA77E-ADBE-BEFC-8A2D-0510449339C7}"/>
              </a:ext>
            </a:extLst>
          </p:cNvPr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1C0B4E25-A11B-5AA0-0093-38C408B3B34B}"/>
              </a:ext>
            </a:extLst>
          </p:cNvPr>
          <p:cNvSpPr/>
          <p:nvPr/>
        </p:nvSpPr>
        <p:spPr>
          <a:xfrm>
            <a:off x="13780517" y="8855842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" name="Oval 23">
            <a:extLst>
              <a:ext uri="{FF2B5EF4-FFF2-40B4-BE49-F238E27FC236}">
                <a16:creationId xmlns:a16="http://schemas.microsoft.com/office/drawing/2014/main" id="{5CB26660-732B-51C7-D3B6-2392174A85F0}"/>
              </a:ext>
            </a:extLst>
          </p:cNvPr>
          <p:cNvSpPr/>
          <p:nvPr/>
        </p:nvSpPr>
        <p:spPr>
          <a:xfrm>
            <a:off x="13780517" y="929561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id="{188D0B86-7660-D054-1EF8-33483C727800}"/>
              </a:ext>
            </a:extLst>
          </p:cNvPr>
          <p:cNvSpPr/>
          <p:nvPr/>
        </p:nvSpPr>
        <p:spPr>
          <a:xfrm>
            <a:off x="13780517" y="9756843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38AFE8B3-6DB3-3089-D0A1-9010C02C4B31}"/>
              </a:ext>
            </a:extLst>
          </p:cNvPr>
          <p:cNvSpPr/>
          <p:nvPr/>
        </p:nvSpPr>
        <p:spPr>
          <a:xfrm>
            <a:off x="13780517" y="1021605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8" name="ggplot2…">
            <a:extLst>
              <a:ext uri="{FF2B5EF4-FFF2-40B4-BE49-F238E27FC236}">
                <a16:creationId xmlns:a16="http://schemas.microsoft.com/office/drawing/2014/main" id="{D0090189-02B9-98A3-A1E5-6322B5FD5025}"/>
              </a:ext>
            </a:extLst>
          </p:cNvPr>
          <p:cNvSpPr txBox="1"/>
          <p:nvPr/>
        </p:nvSpPr>
        <p:spPr>
          <a:xfrm>
            <a:off x="13099257" y="8220077"/>
            <a:ext cx="2891418" cy="321310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Boxplot</a:t>
            </a:r>
            <a:endParaRPr lang="da-DK" dirty="0"/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Aesthetics</a:t>
            </a:r>
          </a:p>
        </p:txBody>
      </p:sp>
      <p:sp>
        <p:nvSpPr>
          <p:cNvPr id="9" name="Oval 23">
            <a:extLst>
              <a:ext uri="{FF2B5EF4-FFF2-40B4-BE49-F238E27FC236}">
                <a16:creationId xmlns:a16="http://schemas.microsoft.com/office/drawing/2014/main" id="{58FD7225-6F26-8B5C-C61F-4D54D0D5031A}"/>
              </a:ext>
            </a:extLst>
          </p:cNvPr>
          <p:cNvSpPr/>
          <p:nvPr/>
        </p:nvSpPr>
        <p:spPr>
          <a:xfrm>
            <a:off x="12809113" y="8534722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3ACB2E77-D7E7-A8D6-BB17-05C4F5CFB884}"/>
              </a:ext>
            </a:extLst>
          </p:cNvPr>
          <p:cNvSpPr/>
          <p:nvPr/>
        </p:nvSpPr>
        <p:spPr>
          <a:xfrm>
            <a:off x="12809113" y="10656268"/>
            <a:ext cx="155496" cy="155493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1" name="Oval 23">
            <a:extLst>
              <a:ext uri="{FF2B5EF4-FFF2-40B4-BE49-F238E27FC236}">
                <a16:creationId xmlns:a16="http://schemas.microsoft.com/office/drawing/2014/main" id="{808FC1AA-500F-18AC-ECE0-92FF53D6BC3B}"/>
              </a:ext>
            </a:extLst>
          </p:cNvPr>
          <p:cNvSpPr/>
          <p:nvPr/>
        </p:nvSpPr>
        <p:spPr>
          <a:xfrm>
            <a:off x="12809113" y="11123797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48656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5" name="Group"/>
          <p:cNvGrpSpPr/>
          <p:nvPr/>
        </p:nvGrpSpPr>
        <p:grpSpPr>
          <a:xfrm>
            <a:off x="7442978" y="1171185"/>
            <a:ext cx="9739345" cy="3504117"/>
            <a:chOff x="0" y="64630"/>
            <a:chExt cx="9739344" cy="3504116"/>
          </a:xfrm>
        </p:grpSpPr>
        <p:sp>
          <p:nvSpPr>
            <p:cNvPr id="142" name="FROM EXCEL TO R"/>
            <p:cNvSpPr txBox="1"/>
            <p:nvPr/>
          </p:nvSpPr>
          <p:spPr>
            <a:xfrm>
              <a:off x="0" y="740051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43" name="WELCOME TO"/>
            <p:cNvSpPr txBox="1"/>
            <p:nvPr/>
          </p:nvSpPr>
          <p:spPr>
            <a:xfrm>
              <a:off x="2184363" y="64630"/>
              <a:ext cx="6644418" cy="624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44" name="Line"/>
            <p:cNvSpPr/>
            <p:nvPr/>
          </p:nvSpPr>
          <p:spPr>
            <a:xfrm>
              <a:off x="114477" y="32736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6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7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8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0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1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2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3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5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3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4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6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7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0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2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3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7" name="3"/>
          <p:cNvSpPr txBox="1"/>
          <p:nvPr/>
        </p:nvSpPr>
        <p:spPr>
          <a:xfrm>
            <a:off x="374649" y="13221116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44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1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2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3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45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55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6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7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48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9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0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1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2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3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56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8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9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60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1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2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6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7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68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69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1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MODEL FUNCTIONS</a:t>
              </a:r>
            </a:p>
          </p:txBody>
        </p:sp>
        <p:sp>
          <p:nvSpPr>
            <p:cNvPr id="1773" name="lm(), glm()…"/>
            <p:cNvSpPr txBox="1"/>
            <p:nvPr/>
          </p:nvSpPr>
          <p:spPr>
            <a:xfrm>
              <a:off x="573340" y="1275744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</a:t>
              </a:r>
              <a:r>
                <a:rPr dirty="0"/>
                <a:t>(), </a:t>
              </a:r>
              <a:r>
                <a:rPr dirty="0" err="1"/>
                <a:t>glm</a:t>
              </a:r>
              <a:r>
                <a:rPr dirty="0"/>
                <a:t>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lmer</a:t>
              </a:r>
              <a:r>
                <a:rPr dirty="0"/>
                <a:t>(), </a:t>
              </a:r>
              <a:r>
                <a:rPr dirty="0" err="1"/>
                <a:t>glmer</a:t>
              </a:r>
              <a:r>
                <a:rPr dirty="0"/>
                <a:t>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nls</a:t>
              </a:r>
              <a:r>
                <a:rPr dirty="0"/>
                <a:t>(), …</a:t>
              </a:r>
            </a:p>
          </p:txBody>
        </p:sp>
      </p:grpSp>
      <p:grpSp>
        <p:nvGrpSpPr>
          <p:cNvPr id="1778" name="Group"/>
          <p:cNvGrpSpPr/>
          <p:nvPr/>
        </p:nvGrpSpPr>
        <p:grpSpPr>
          <a:xfrm>
            <a:off x="13199178" y="8180881"/>
            <a:ext cx="4957460" cy="3280419"/>
            <a:chOff x="0" y="0"/>
            <a:chExt cx="4957458" cy="3280418"/>
          </a:xfrm>
        </p:grpSpPr>
        <p:sp>
          <p:nvSpPr>
            <p:cNvPr id="1775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777" name="summary(), anova(), confint(), predict(), drop1(), update(), step(), …"/>
            <p:cNvSpPr txBox="1"/>
            <p:nvPr/>
          </p:nvSpPr>
          <p:spPr>
            <a:xfrm>
              <a:off x="527799" y="1182528"/>
              <a:ext cx="4144289" cy="2097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dirty="0"/>
                <a:t>summary(), </a:t>
              </a:r>
              <a:r>
                <a:rPr dirty="0" err="1"/>
                <a:t>anova</a:t>
              </a:r>
              <a:r>
                <a:rPr dirty="0"/>
                <a:t>(), </a:t>
              </a:r>
              <a:r>
                <a:rPr dirty="0" err="1"/>
                <a:t>confint</a:t>
              </a:r>
              <a:r>
                <a:rPr dirty="0"/>
                <a:t>(), predict(), drop1(), update(), step(), …</a:t>
              </a:r>
            </a:p>
          </p:txBody>
        </p:sp>
      </p:grpSp>
      <p:grpSp>
        <p:nvGrpSpPr>
          <p:cNvPr id="1782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79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81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86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3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85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3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4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5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9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0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2" name="31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8" grpId="1" animBg="1" advAuto="0"/>
      <p:bldP spid="1782" grpId="2" animBg="1" advAuto="0"/>
      <p:bldP spid="1786" grpId="3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1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2" name="33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16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3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Let’s use R in a statistical analysis</a:t>
              </a:r>
            </a:p>
          </p:txBody>
        </p:sp>
        <p:sp>
          <p:nvSpPr>
            <p:cNvPr id="1814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17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0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1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2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3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4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6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3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832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3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44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5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0" name="32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871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5" name="34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89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6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7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88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0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1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2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3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906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5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6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7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8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0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908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09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0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911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2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3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914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5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916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917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8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9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920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921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922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3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4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5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6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927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928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9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930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931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932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3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4</a:t>
              </a:r>
              <a:endParaRPr b="1" dirty="0"/>
            </a:p>
          </p:txBody>
        </p:sp>
        <p:sp>
          <p:nvSpPr>
            <p:cNvPr id="1937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8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964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965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966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967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1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979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988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1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Correlation</a:t>
              </a:r>
            </a:p>
          </p:txBody>
        </p:sp>
        <p:sp>
          <p:nvSpPr>
            <p:cNvPr id="1982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3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95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2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993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994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184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6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20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7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98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9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3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0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4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5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0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2011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2012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2015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3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6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2018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6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7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2021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5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2110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6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7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8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8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9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2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3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180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1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2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3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8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3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4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9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181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182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83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2" name="Group"/>
          <p:cNvGrpSpPr/>
          <p:nvPr/>
        </p:nvGrpSpPr>
        <p:grpSpPr>
          <a:xfrm>
            <a:off x="11161610" y="4579240"/>
            <a:ext cx="11403599" cy="8667664"/>
            <a:chOff x="0" y="0"/>
            <a:chExt cx="11403597" cy="8667662"/>
          </a:xfrm>
        </p:grpSpPr>
        <p:sp>
          <p:nvSpPr>
            <p:cNvPr id="2185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6" name="BIOINFORMATIC ANALYSIS"/>
            <p:cNvSpPr txBox="1"/>
            <p:nvPr/>
          </p:nvSpPr>
          <p:spPr>
            <a:xfrm>
              <a:off x="3197618" y="126729"/>
              <a:ext cx="694782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BIOINFORMATIC ANALYSIS</a:t>
              </a:r>
            </a:p>
          </p:txBody>
        </p:sp>
        <p:grpSp>
          <p:nvGrpSpPr>
            <p:cNvPr id="2291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7" name="NaiURzB.png" descr="NaiURzB.png"/>
              <p:cNvPicPr>
                <a:picLocks noChangeAspect="1"/>
              </p:cNvPicPr>
              <p:nvPr/>
            </p:nvPicPr>
            <p:blipFill>
              <a:blip r:embed="rId4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8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189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226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0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1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2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8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0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1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3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9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1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4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5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6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7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8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9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0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2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3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5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283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0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7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8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9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54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2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5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6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1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2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68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5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6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9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5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82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6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2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284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5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5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286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7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9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293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HIGH THROUGHPUT DATA"/>
          <p:cNvSpPr txBox="1"/>
          <p:nvPr/>
        </p:nvSpPr>
        <p:spPr>
          <a:xfrm>
            <a:off x="3064249" y="4705970"/>
            <a:ext cx="60527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HIGH THROUGHPUT DATA</a:t>
            </a:r>
          </a:p>
        </p:txBody>
      </p:sp>
      <p:sp>
        <p:nvSpPr>
          <p:cNvPr id="2295" name="36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2" grpId="1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D629D-552B-AE97-16DD-1D86AC88E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>
            <a:extLst>
              <a:ext uri="{FF2B5EF4-FFF2-40B4-BE49-F238E27FC236}">
                <a16:creationId xmlns:a16="http://schemas.microsoft.com/office/drawing/2014/main" id="{439B78F3-4961-21E6-1021-64A66AEBCD2F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>
            <a:extLst>
              <a:ext uri="{FF2B5EF4-FFF2-40B4-BE49-F238E27FC236}">
                <a16:creationId xmlns:a16="http://schemas.microsoft.com/office/drawing/2014/main" id="{8323E3E2-0B5D-4C34-7134-00EAEF35770F}"/>
              </a:ext>
            </a:extLst>
          </p:cNvPr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>
              <a:extLst>
                <a:ext uri="{FF2B5EF4-FFF2-40B4-BE49-F238E27FC236}">
                  <a16:creationId xmlns:a16="http://schemas.microsoft.com/office/drawing/2014/main" id="{666A2C59-D707-C953-424A-95CE1CA3C164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5</a:t>
              </a:r>
              <a:endParaRPr b="1" dirty="0"/>
            </a:p>
          </p:txBody>
        </p:sp>
        <p:sp>
          <p:nvSpPr>
            <p:cNvPr id="1937" name="Statistics in R">
              <a:extLst>
                <a:ext uri="{FF2B5EF4-FFF2-40B4-BE49-F238E27FC236}">
                  <a16:creationId xmlns:a16="http://schemas.microsoft.com/office/drawing/2014/main" id="{01848A0F-E47C-024C-377E-719000DE6356}"/>
                </a:ext>
              </a:extLst>
            </p:cNvPr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>
              <a:extLst>
                <a:ext uri="{FF2B5EF4-FFF2-40B4-BE49-F238E27FC236}">
                  <a16:creationId xmlns:a16="http://schemas.microsoft.com/office/drawing/2014/main" id="{E19EB317-3A89-106E-6405-8F2DD417C82C}"/>
                </a:ext>
              </a:extLst>
            </p:cNvPr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>
            <a:extLst>
              <a:ext uri="{FF2B5EF4-FFF2-40B4-BE49-F238E27FC236}">
                <a16:creationId xmlns:a16="http://schemas.microsoft.com/office/drawing/2014/main" id="{784827C3-CFC2-44A9-C399-41FBAE44974D}"/>
              </a:ext>
            </a:extLst>
          </p:cNvPr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>
            <a:extLst>
              <a:ext uri="{FF2B5EF4-FFF2-40B4-BE49-F238E27FC236}">
                <a16:creationId xmlns:a16="http://schemas.microsoft.com/office/drawing/2014/main" id="{C86E4F96-E644-400D-157B-4FBFC5051987}"/>
              </a:ext>
            </a:extLst>
          </p:cNvPr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>
            <a:extLst>
              <a:ext uri="{FF2B5EF4-FFF2-40B4-BE49-F238E27FC236}">
                <a16:creationId xmlns:a16="http://schemas.microsoft.com/office/drawing/2014/main" id="{587F9CEA-2D70-3056-5578-FDFE02B0C56D}"/>
              </a:ext>
            </a:extLst>
          </p:cNvPr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>
            <a:extLst>
              <a:ext uri="{FF2B5EF4-FFF2-40B4-BE49-F238E27FC236}">
                <a16:creationId xmlns:a16="http://schemas.microsoft.com/office/drawing/2014/main" id="{D241F16D-5694-2AAB-999D-76946D729258}"/>
              </a:ext>
            </a:extLst>
          </p:cNvPr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>
            <a:extLst>
              <a:ext uri="{FF2B5EF4-FFF2-40B4-BE49-F238E27FC236}">
                <a16:creationId xmlns:a16="http://schemas.microsoft.com/office/drawing/2014/main" id="{8653E7A4-DBC9-3464-CB15-0D3DBE3B3A79}"/>
              </a:ext>
            </a:extLst>
          </p:cNvPr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>
            <a:extLst>
              <a:ext uri="{FF2B5EF4-FFF2-40B4-BE49-F238E27FC236}">
                <a16:creationId xmlns:a16="http://schemas.microsoft.com/office/drawing/2014/main" id="{BFCB2141-A1A4-CD2D-CB5F-F49B9193ABD1}"/>
              </a:ext>
            </a:extLst>
          </p:cNvPr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>
            <a:extLst>
              <a:ext uri="{FF2B5EF4-FFF2-40B4-BE49-F238E27FC236}">
                <a16:creationId xmlns:a16="http://schemas.microsoft.com/office/drawing/2014/main" id="{B8389C8C-F4B3-1B5F-8456-C153EBBB3556}"/>
              </a:ext>
            </a:extLst>
          </p:cNvPr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>
            <a:extLst>
              <a:ext uri="{FF2B5EF4-FFF2-40B4-BE49-F238E27FC236}">
                <a16:creationId xmlns:a16="http://schemas.microsoft.com/office/drawing/2014/main" id="{6F510C90-B931-FF32-179A-35BEC8E46D84}"/>
              </a:ext>
            </a:extLst>
          </p:cNvPr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8" name="Oval 35">
            <a:extLst>
              <a:ext uri="{FF2B5EF4-FFF2-40B4-BE49-F238E27FC236}">
                <a16:creationId xmlns:a16="http://schemas.microsoft.com/office/drawing/2014/main" id="{DB81D965-FDED-E1C7-1E15-402646C4BDB7}"/>
              </a:ext>
            </a:extLst>
          </p:cNvPr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>
            <a:extLst>
              <a:ext uri="{FF2B5EF4-FFF2-40B4-BE49-F238E27FC236}">
                <a16:creationId xmlns:a16="http://schemas.microsoft.com/office/drawing/2014/main" id="{AFFE250C-401B-35E0-107B-4E749E708947}"/>
              </a:ext>
            </a:extLst>
          </p:cNvPr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>
            <a:extLst>
              <a:ext uri="{FF2B5EF4-FFF2-40B4-BE49-F238E27FC236}">
                <a16:creationId xmlns:a16="http://schemas.microsoft.com/office/drawing/2014/main" id="{BEEE7A80-59AF-EB7D-4FAF-24FDCDAE09EF}"/>
              </a:ext>
            </a:extLst>
          </p:cNvPr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>
            <a:extLst>
              <a:ext uri="{FF2B5EF4-FFF2-40B4-BE49-F238E27FC236}">
                <a16:creationId xmlns:a16="http://schemas.microsoft.com/office/drawing/2014/main" id="{007B6FBD-FD40-E2AF-FA70-1CD2429996ED}"/>
              </a:ext>
            </a:extLst>
          </p:cNvPr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>
            <a:extLst>
              <a:ext uri="{FF2B5EF4-FFF2-40B4-BE49-F238E27FC236}">
                <a16:creationId xmlns:a16="http://schemas.microsoft.com/office/drawing/2014/main" id="{F55E780B-3D03-5AB2-4F57-BED1820FBB15}"/>
              </a:ext>
            </a:extLst>
          </p:cNvPr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>
            <a:extLst>
              <a:ext uri="{FF2B5EF4-FFF2-40B4-BE49-F238E27FC236}">
                <a16:creationId xmlns:a16="http://schemas.microsoft.com/office/drawing/2014/main" id="{A2129F78-0253-C681-FD63-D96B64C731E6}"/>
              </a:ext>
            </a:extLst>
          </p:cNvPr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>
            <a:extLst>
              <a:ext uri="{FF2B5EF4-FFF2-40B4-BE49-F238E27FC236}">
                <a16:creationId xmlns:a16="http://schemas.microsoft.com/office/drawing/2014/main" id="{86C0E4E0-86FD-9490-5F91-ADA058105604}"/>
              </a:ext>
            </a:extLst>
          </p:cNvPr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>
            <a:extLst>
              <a:ext uri="{FF2B5EF4-FFF2-40B4-BE49-F238E27FC236}">
                <a16:creationId xmlns:a16="http://schemas.microsoft.com/office/drawing/2014/main" id="{117E3106-60C8-B705-6A0F-8F8CC280658D}"/>
              </a:ext>
            </a:extLst>
          </p:cNvPr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>
            <a:extLst>
              <a:ext uri="{FF2B5EF4-FFF2-40B4-BE49-F238E27FC236}">
                <a16:creationId xmlns:a16="http://schemas.microsoft.com/office/drawing/2014/main" id="{BD1B41E6-B259-05A3-6268-F1FE5AB0559E}"/>
              </a:ext>
            </a:extLst>
          </p:cNvPr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>
            <a:extLst>
              <a:ext uri="{FF2B5EF4-FFF2-40B4-BE49-F238E27FC236}">
                <a16:creationId xmlns:a16="http://schemas.microsoft.com/office/drawing/2014/main" id="{5F5C53A3-067D-F4C0-6577-4275B1F517F4}"/>
              </a:ext>
            </a:extLst>
          </p:cNvPr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>
            <a:extLst>
              <a:ext uri="{FF2B5EF4-FFF2-40B4-BE49-F238E27FC236}">
                <a16:creationId xmlns:a16="http://schemas.microsoft.com/office/drawing/2014/main" id="{60AB6388-D3D6-A02C-41D6-996F729D792E}"/>
              </a:ext>
            </a:extLst>
          </p:cNvPr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>
            <a:extLst>
              <a:ext uri="{FF2B5EF4-FFF2-40B4-BE49-F238E27FC236}">
                <a16:creationId xmlns:a16="http://schemas.microsoft.com/office/drawing/2014/main" id="{7AA8FF88-3121-D6E5-D6FF-B5F098ED8772}"/>
              </a:ext>
            </a:extLst>
          </p:cNvPr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>
            <a:extLst>
              <a:ext uri="{FF2B5EF4-FFF2-40B4-BE49-F238E27FC236}">
                <a16:creationId xmlns:a16="http://schemas.microsoft.com/office/drawing/2014/main" id="{85AD66E7-9B4F-C723-075B-773650CF61D0}"/>
              </a:ext>
            </a:extLst>
          </p:cNvPr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>
            <a:extLst>
              <a:ext uri="{FF2B5EF4-FFF2-40B4-BE49-F238E27FC236}">
                <a16:creationId xmlns:a16="http://schemas.microsoft.com/office/drawing/2014/main" id="{75ED5076-1D3B-3468-DE97-0A71632D5482}"/>
              </a:ext>
            </a:extLst>
          </p:cNvPr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>
            <a:extLst>
              <a:ext uri="{FF2B5EF4-FFF2-40B4-BE49-F238E27FC236}">
                <a16:creationId xmlns:a16="http://schemas.microsoft.com/office/drawing/2014/main" id="{C832491F-5396-69EB-8400-75EA791D800A}"/>
              </a:ext>
            </a:extLst>
          </p:cNvPr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>
            <a:extLst>
              <a:ext uri="{FF2B5EF4-FFF2-40B4-BE49-F238E27FC236}">
                <a16:creationId xmlns:a16="http://schemas.microsoft.com/office/drawing/2014/main" id="{50B711E1-DC3D-C662-263E-DB54A618711D}"/>
              </a:ext>
            </a:extLst>
          </p:cNvPr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964" name="2">
            <a:extLst>
              <a:ext uri="{FF2B5EF4-FFF2-40B4-BE49-F238E27FC236}">
                <a16:creationId xmlns:a16="http://schemas.microsoft.com/office/drawing/2014/main" id="{52A049D5-9A69-BA32-888A-346A0FA0E918}"/>
              </a:ext>
            </a:extLst>
          </p:cNvPr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965" name="3">
            <a:extLst>
              <a:ext uri="{FF2B5EF4-FFF2-40B4-BE49-F238E27FC236}">
                <a16:creationId xmlns:a16="http://schemas.microsoft.com/office/drawing/2014/main" id="{4173185C-C202-1E5C-99F6-511868B641C8}"/>
              </a:ext>
            </a:extLst>
          </p:cNvPr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966" name="4">
            <a:extLst>
              <a:ext uri="{FF2B5EF4-FFF2-40B4-BE49-F238E27FC236}">
                <a16:creationId xmlns:a16="http://schemas.microsoft.com/office/drawing/2014/main" id="{F2BBF872-76A3-32D4-AF9C-2154AA28598C}"/>
              </a:ext>
            </a:extLst>
          </p:cNvPr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967" name="5">
            <a:extLst>
              <a:ext uri="{FF2B5EF4-FFF2-40B4-BE49-F238E27FC236}">
                <a16:creationId xmlns:a16="http://schemas.microsoft.com/office/drawing/2014/main" id="{4C2EBC04-420E-FBE9-42BD-BE1D71816C3F}"/>
              </a:ext>
            </a:extLst>
          </p:cNvPr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>
            <a:extLst>
              <a:ext uri="{FF2B5EF4-FFF2-40B4-BE49-F238E27FC236}">
                <a16:creationId xmlns:a16="http://schemas.microsoft.com/office/drawing/2014/main" id="{AFA47D23-8189-941A-6F33-111AFB6283B2}"/>
              </a:ext>
            </a:extLst>
          </p:cNvPr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>
            <a:extLst>
              <a:ext uri="{FF2B5EF4-FFF2-40B4-BE49-F238E27FC236}">
                <a16:creationId xmlns:a16="http://schemas.microsoft.com/office/drawing/2014/main" id="{1CFCD6FD-8D78-B7F9-53B5-15C849CDE291}"/>
              </a:ext>
            </a:extLst>
          </p:cNvPr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>
            <a:extLst>
              <a:ext uri="{FF2B5EF4-FFF2-40B4-BE49-F238E27FC236}">
                <a16:creationId xmlns:a16="http://schemas.microsoft.com/office/drawing/2014/main" id="{07539E4D-DE5E-EC98-5E5D-0F4FCA91EDF2}"/>
              </a:ext>
            </a:extLst>
          </p:cNvPr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>
            <a:extLst>
              <a:ext uri="{FF2B5EF4-FFF2-40B4-BE49-F238E27FC236}">
                <a16:creationId xmlns:a16="http://schemas.microsoft.com/office/drawing/2014/main" id="{AB2CA87A-DA7D-C7C0-7C61-556BCD76959B}"/>
              </a:ext>
            </a:extLst>
          </p:cNvPr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1" name="Freeform 395">
              <a:extLst>
                <a:ext uri="{FF2B5EF4-FFF2-40B4-BE49-F238E27FC236}">
                  <a16:creationId xmlns:a16="http://schemas.microsoft.com/office/drawing/2014/main" id="{584FEB9D-6931-21D8-5D34-7E81817C406F}"/>
                </a:ext>
              </a:extLst>
            </p:cNvPr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>
              <a:extLst>
                <a:ext uri="{FF2B5EF4-FFF2-40B4-BE49-F238E27FC236}">
                  <a16:creationId xmlns:a16="http://schemas.microsoft.com/office/drawing/2014/main" id="{CD7594CE-78C6-9294-24A7-CC1A904790C0}"/>
                </a:ext>
              </a:extLst>
            </p:cNvPr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Rectangle 397">
              <a:extLst>
                <a:ext uri="{FF2B5EF4-FFF2-40B4-BE49-F238E27FC236}">
                  <a16:creationId xmlns:a16="http://schemas.microsoft.com/office/drawing/2014/main" id="{5F67464E-40F3-6F17-C45A-142E3E8C1E59}"/>
                </a:ext>
              </a:extLst>
            </p:cNvPr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>
              <a:extLst>
                <a:ext uri="{FF2B5EF4-FFF2-40B4-BE49-F238E27FC236}">
                  <a16:creationId xmlns:a16="http://schemas.microsoft.com/office/drawing/2014/main" id="{47485616-C258-8815-4F30-22EF8DAA2231}"/>
                </a:ext>
              </a:extLst>
            </p:cNvPr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>
              <a:extLst>
                <a:ext uri="{FF2B5EF4-FFF2-40B4-BE49-F238E27FC236}">
                  <a16:creationId xmlns:a16="http://schemas.microsoft.com/office/drawing/2014/main" id="{6D8504E3-4E67-1F34-2E3E-AF413AB82210}"/>
                </a:ext>
              </a:extLst>
            </p:cNvPr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>
              <a:extLst>
                <a:ext uri="{FF2B5EF4-FFF2-40B4-BE49-F238E27FC236}">
                  <a16:creationId xmlns:a16="http://schemas.microsoft.com/office/drawing/2014/main" id="{55DA3E7D-AB3F-1419-170A-474CC2940619}"/>
                </a:ext>
              </a:extLst>
            </p:cNvPr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>
              <a:extLst>
                <a:ext uri="{FF2B5EF4-FFF2-40B4-BE49-F238E27FC236}">
                  <a16:creationId xmlns:a16="http://schemas.microsoft.com/office/drawing/2014/main" id="{97019921-B41E-ACD1-084E-7CCD577F6351}"/>
                </a:ext>
              </a:extLst>
            </p:cNvPr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>
              <a:extLst>
                <a:ext uri="{FF2B5EF4-FFF2-40B4-BE49-F238E27FC236}">
                  <a16:creationId xmlns:a16="http://schemas.microsoft.com/office/drawing/2014/main" id="{CC6267D3-BC75-1C04-0A8A-6DED0AF94D02}"/>
                </a:ext>
              </a:extLst>
            </p:cNvPr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979" name="Studio">
              <a:extLst>
                <a:ext uri="{FF2B5EF4-FFF2-40B4-BE49-F238E27FC236}">
                  <a16:creationId xmlns:a16="http://schemas.microsoft.com/office/drawing/2014/main" id="{319FE5AD-3A7D-A25A-B201-A8FAB4D4CF11}"/>
                </a:ext>
              </a:extLst>
            </p:cNvPr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>
                  <a:solidFill>
                    <a:srgbClr val="00B1F1"/>
                  </a:solidFill>
                </a:rPr>
                <a:t>Studio</a:t>
              </a:r>
            </a:p>
          </p:txBody>
        </p:sp>
      </p:grpSp>
      <p:grpSp>
        <p:nvGrpSpPr>
          <p:cNvPr id="1988" name="Group">
            <a:extLst>
              <a:ext uri="{FF2B5EF4-FFF2-40B4-BE49-F238E27FC236}">
                <a16:creationId xmlns:a16="http://schemas.microsoft.com/office/drawing/2014/main" id="{A5DF608A-0618-BE6C-A03C-B4D725B6B5C1}"/>
              </a:ext>
            </a:extLst>
          </p:cNvPr>
          <p:cNvGrpSpPr/>
          <p:nvPr/>
        </p:nvGrpSpPr>
        <p:grpSpPr>
          <a:xfrm>
            <a:off x="9272827" y="9907930"/>
            <a:ext cx="2048889" cy="1887696"/>
            <a:chOff x="0" y="440452"/>
            <a:chExt cx="2048889" cy="1887695"/>
          </a:xfrm>
        </p:grpSpPr>
        <p:sp>
          <p:nvSpPr>
            <p:cNvPr id="1981" name="Linear regression…">
              <a:extLst>
                <a:ext uri="{FF2B5EF4-FFF2-40B4-BE49-F238E27FC236}">
                  <a16:creationId xmlns:a16="http://schemas.microsoft.com/office/drawing/2014/main" id="{299A8A33-C3B5-E58E-91BE-8638D5C7824E}"/>
                </a:ext>
              </a:extLst>
            </p:cNvPr>
            <p:cNvSpPr txBox="1"/>
            <p:nvPr/>
          </p:nvSpPr>
          <p:spPr>
            <a:xfrm>
              <a:off x="333676" y="440452"/>
              <a:ext cx="1715213" cy="1887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Tidyverse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ggplot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Stats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Quarto</a:t>
              </a:r>
              <a:endParaRPr lang="da-DK" dirty="0"/>
            </a:p>
          </p:txBody>
        </p:sp>
        <p:sp>
          <p:nvSpPr>
            <p:cNvPr id="1983" name="Oval 23">
              <a:extLst>
                <a:ext uri="{FF2B5EF4-FFF2-40B4-BE49-F238E27FC236}">
                  <a16:creationId xmlns:a16="http://schemas.microsoft.com/office/drawing/2014/main" id="{BA9D300A-60AD-E5E9-8B41-9D38BAD2B408}"/>
                </a:ext>
              </a:extLst>
            </p:cNvPr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>
              <a:extLst>
                <a:ext uri="{FF2B5EF4-FFF2-40B4-BE49-F238E27FC236}">
                  <a16:creationId xmlns:a16="http://schemas.microsoft.com/office/drawing/2014/main" id="{4C933E15-9A63-F6BE-BB83-42D44CF69073}"/>
                </a:ext>
              </a:extLst>
            </p:cNvPr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>
              <a:extLst>
                <a:ext uri="{FF2B5EF4-FFF2-40B4-BE49-F238E27FC236}">
                  <a16:creationId xmlns:a16="http://schemas.microsoft.com/office/drawing/2014/main" id="{53B36BE1-4684-0D61-3197-04B86B848B98}"/>
                </a:ext>
              </a:extLst>
            </p:cNvPr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>
              <a:extLst>
                <a:ext uri="{FF2B5EF4-FFF2-40B4-BE49-F238E27FC236}">
                  <a16:creationId xmlns:a16="http://schemas.microsoft.com/office/drawing/2014/main" id="{04F3052A-664F-985B-AB74-8E71EB6970F4}"/>
                </a:ext>
              </a:extLst>
            </p:cNvPr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>
            <a:extLst>
              <a:ext uri="{FF2B5EF4-FFF2-40B4-BE49-F238E27FC236}">
                <a16:creationId xmlns:a16="http://schemas.microsoft.com/office/drawing/2014/main" id="{E99B5BDE-FF85-41D8-6904-EE22F68A444A}"/>
              </a:ext>
            </a:extLst>
          </p:cNvPr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254390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0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0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1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2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3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4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5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6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7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8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9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11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5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2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3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4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319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6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317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18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20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321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322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323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324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5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5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6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327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328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329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0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1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2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3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4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36" name="37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1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3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34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0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34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4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44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Section for Biostatistics offers a number statistics-oriented R courses:</a:t>
            </a:r>
          </a:p>
        </p:txBody>
      </p:sp>
      <p:sp>
        <p:nvSpPr>
          <p:cNvPr id="2346" name="38"/>
          <p:cNvSpPr txBox="1"/>
          <p:nvPr/>
        </p:nvSpPr>
        <p:spPr>
          <a:xfrm>
            <a:off x="374649" y="13221116"/>
            <a:ext cx="59711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234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0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3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55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lme4: </a:t>
            </a:r>
            <a:r>
              <a:rPr u="sng">
                <a:hlinkClick r:id="rId2"/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3"/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/>
              <a:t>glmmTMB</a:t>
            </a:r>
            <a:r>
              <a:t>: </a:t>
            </a:r>
            <a:r>
              <a:rPr u="sng">
                <a:hlinkClick r:id="rId4"/>
              </a:rPr>
              <a:t>https://cran.r-project.org/web/packages/glmmTMB/index.html</a:t>
            </a:r>
            <a:r>
              <a:t> </a:t>
            </a:r>
          </a:p>
        </p:txBody>
      </p:sp>
      <p:sp>
        <p:nvSpPr>
          <p:cNvPr id="2356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7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8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9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361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362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363" name="lass.png" descr="lass.png"/>
          <p:cNvPicPr>
            <a:picLocks/>
          </p:cNvPicPr>
          <p:nvPr/>
        </p:nvPicPr>
        <p:blipFill>
          <a:blip r:embed="rId6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4" name="lass.png" descr="lass.png"/>
          <p:cNvPicPr>
            <a:picLocks/>
          </p:cNvPicPr>
          <p:nvPr/>
        </p:nvPicPr>
        <p:blipFill>
          <a:blip r:embed="rId6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5" name="maxresdefault.jpg" descr="maxresdefault.jpg"/>
          <p:cNvPicPr>
            <a:picLocks noChangeAspect="1"/>
          </p:cNvPicPr>
          <p:nvPr/>
        </p:nvPicPr>
        <p:blipFill>
          <a:blip r:embed="rId7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6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glmnet:</a:t>
            </a:r>
            <a:r>
              <a:t> </a:t>
            </a:r>
            <a:r>
              <a:rPr u="sng">
                <a:hlinkClick r:id="rId8"/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elasticnet: </a:t>
            </a:r>
            <a:r>
              <a:rPr u="sng">
                <a:hlinkClick r:id="rId9"/>
              </a:rPr>
              <a:t>https://cran.r-project.org/web/packages/elasticnet/elasticnet.pdf</a:t>
            </a:r>
            <a: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10"/>
              </a:rPr>
              <a:t>https://www.datacamp.com/community/tutorials/tutorial-ridge-lasso-elastic-net</a:t>
            </a:r>
            <a:r>
              <a:t> </a:t>
            </a:r>
          </a:p>
        </p:txBody>
      </p:sp>
      <p:sp>
        <p:nvSpPr>
          <p:cNvPr id="2367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survival</a:t>
            </a:r>
            <a:r>
              <a:t>: </a:t>
            </a:r>
            <a:r>
              <a:rPr u="sng">
                <a:hlinkClick r:id="rId11"/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/>
              <a:t>survminer:</a:t>
            </a:r>
            <a:r>
              <a:t> </a:t>
            </a:r>
            <a:r>
              <a:rPr u="sng">
                <a:hlinkClick r:id="rId12"/>
              </a:rPr>
              <a:t>https://cran.r-project.org/web/packages/survminer/survminer.pdf</a:t>
            </a:r>
          </a:p>
          <a:p>
            <a:pPr>
              <a:defRPr sz="1800"/>
            </a:pPr>
            <a:r>
              <a:t>(</a:t>
            </a:r>
            <a:r>
              <a:rPr u="sng">
                <a:hlinkClick r:id="rId13"/>
              </a:rPr>
              <a:t>https://rpkgs.datanovia.com/survminer/</a:t>
            </a:r>
            <a:r>
              <a:t> )</a:t>
            </a:r>
          </a:p>
        </p:txBody>
      </p:sp>
      <p:sp>
        <p:nvSpPr>
          <p:cNvPr id="2369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372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0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1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73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Epi:</a:t>
            </a:r>
            <a:r>
              <a:t> </a:t>
            </a:r>
            <a:r>
              <a:rPr u="sng">
                <a:hlinkClick r:id="rId15"/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pubh: </a:t>
            </a: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7"/>
              </a:rPr>
              <a:t>https://cran.r-project.org/web/packages/incidence/vignettes/customize_plot.html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</p:txBody>
      </p:sp>
      <p:grpSp>
        <p:nvGrpSpPr>
          <p:cNvPr id="2377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4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5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378" name="39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3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0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1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2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4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5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6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8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9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0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1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5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6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97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9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2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3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06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07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08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09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git/github, R Shiny, Rmarkdown, …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0" name="4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1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2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1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2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3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4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5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6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7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91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88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389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390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92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393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2"/>
              </a:rPr>
              <a:t>https://statsandr.com/blog/clustering-analysis-k-means-and-hierarchical-clustering-by-hand-and-in-r/</a:t>
            </a:r>
            <a:r>
              <a:t>  </a:t>
            </a:r>
          </a:p>
        </p:txBody>
      </p:sp>
      <p:sp>
        <p:nvSpPr>
          <p:cNvPr id="2394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395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396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https://bioconductor.org/packages/release/bioc/vignettes/PCAtools/inst/doc/PCAtools.html</a:t>
            </a:r>
          </a:p>
        </p:txBody>
      </p:sp>
      <p:sp>
        <p:nvSpPr>
          <p:cNvPr id="2397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98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3"/>
              </a:rPr>
              <a:t>https://amices.org/mice/</a:t>
            </a:r>
          </a:p>
          <a:p>
            <a:pPr>
              <a:defRPr sz="1800"/>
            </a:pPr>
            <a:r>
              <a:t>https://datascienceplus.com/imputing-missing-data-with-r-mice-package/</a:t>
            </a:r>
          </a:p>
        </p:txBody>
      </p:sp>
      <p:sp>
        <p:nvSpPr>
          <p:cNvPr id="2399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400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401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https://www.blopig.com/blog/2017/04/a-very-basic-introduction-to-random-forests-using-r/</a:t>
            </a:r>
            <a:r>
              <a:t> </a:t>
            </a:r>
          </a:p>
        </p:txBody>
      </p:sp>
      <p:sp>
        <p:nvSpPr>
          <p:cNvPr id="2402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3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404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405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406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https://www.edureka.co/blog/knn-algorithm-in-r/</a:t>
            </a:r>
            <a:r>
              <a:t> </a:t>
            </a:r>
          </a:p>
        </p:txBody>
      </p:sp>
      <p:sp>
        <p:nvSpPr>
          <p:cNvPr id="2407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8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5"/>
              </a:rPr>
              <a:t>https://keras.rstudio.com/</a:t>
            </a:r>
          </a:p>
          <a:p>
            <a:pPr>
              <a:defRPr sz="1800"/>
            </a:pPr>
            <a:r>
              <a:rPr u="sng">
                <a:hlinkClick r:id="rId6"/>
              </a:rPr>
              <a:t>https://tensorflow.rstudio.com/</a:t>
            </a:r>
            <a:r>
              <a:t>  </a:t>
            </a:r>
          </a:p>
        </p:txBody>
      </p:sp>
      <p:pic>
        <p:nvPicPr>
          <p:cNvPr id="2409" name="McMOhuQ.png" descr="McMOhuQ.png"/>
          <p:cNvPicPr>
            <a:picLocks noChangeAspect="1"/>
          </p:cNvPicPr>
          <p:nvPr/>
        </p:nvPicPr>
        <p:blipFill>
          <a:blip r:embed="rId7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0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8"/>
              </a:rPr>
              <a:t>https://lgatto.github.io/IntroMachineLearningWithR/an-introduction-to-machine-learning-with-r.html</a:t>
            </a:r>
            <a:r>
              <a:t> </a:t>
            </a:r>
          </a:p>
        </p:txBody>
      </p:sp>
      <p:pic>
        <p:nvPicPr>
          <p:cNvPr id="2411" name="Image" descr="Image"/>
          <p:cNvPicPr>
            <a:picLocks noChangeAspect="1"/>
          </p:cNvPicPr>
          <p:nvPr/>
        </p:nvPicPr>
        <p:blipFill>
          <a:blip r:embed="rId9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2" name="Image" descr="Image"/>
          <p:cNvPicPr>
            <a:picLocks noChangeAspect="1"/>
          </p:cNvPicPr>
          <p:nvPr/>
        </p:nvPicPr>
        <p:blipFill>
          <a:blip r:embed="rId10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3" name="Image" descr="Image"/>
          <p:cNvPicPr>
            <a:picLocks noChangeAspect="1"/>
          </p:cNvPicPr>
          <p:nvPr/>
        </p:nvPicPr>
        <p:blipFill>
          <a:blip r:embed="rId11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3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6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1*dr3pZsLJg28gKwq0MXp1Mg.png" descr="1*dr3pZsLJg28gKwq0MXp1Mg.png"/>
          <p:cNvPicPr>
            <a:picLocks noChangeAspect="1"/>
          </p:cNvPicPr>
          <p:nvPr/>
        </p:nvPicPr>
        <p:blipFill>
          <a:blip r:embed="rId17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keras-logo-2018-large-1200.png" descr="keras-logo-2018-large-1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1" name="40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4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5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6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7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8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432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29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430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431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33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4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EasyQC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5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437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EasyStrata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8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39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40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441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442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DESeq2, limma, EdgeR, etc.: </a:t>
            </a:r>
            <a:r>
              <a:rPr u="sng">
                <a:hlinkClick r:id="rId3"/>
              </a:rPr>
              <a:t>http://www.bioconductor.org/packages/release/BiocViews.html#___RNASeq</a:t>
            </a:r>
            <a:r>
              <a:t> </a:t>
            </a:r>
          </a:p>
        </p:txBody>
      </p:sp>
      <p:sp>
        <p:nvSpPr>
          <p:cNvPr id="2443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4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445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446" name="Image" descr="Image"/>
          <p:cNvPicPr>
            <a:picLocks noChangeAspect="1"/>
          </p:cNvPicPr>
          <p:nvPr/>
        </p:nvPicPr>
        <p:blipFill>
          <a:blip r:embed="rId4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7" name="Image" descr="Image"/>
          <p:cNvPicPr>
            <a:picLocks noChangeAspect="1"/>
          </p:cNvPicPr>
          <p:nvPr/>
        </p:nvPicPr>
        <p:blipFill>
          <a:blip r:embed="rId5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8" name="Image" descr="Image"/>
          <p:cNvPicPr>
            <a:picLocks noChangeAspect="1"/>
          </p:cNvPicPr>
          <p:nvPr/>
        </p:nvPicPr>
        <p:blipFill>
          <a:blip r:embed="rId6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7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8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9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10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11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4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55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2456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7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58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13"/>
              </a:rPr>
              <a:t>http://www.bioconductor.org/packages/release/BiocViews.html</a:t>
            </a:r>
            <a:r>
              <a:t> </a:t>
            </a:r>
          </a:p>
        </p:txBody>
      </p:sp>
      <p:sp>
        <p:nvSpPr>
          <p:cNvPr id="2459" name="41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65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2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463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464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66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467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468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469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470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471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2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3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4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5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6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7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78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9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1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2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3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4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5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6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7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488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9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0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8"/>
              </a:rPr>
              <a:t>https://github.com/briandconnelly/pushoverr</a:t>
            </a:r>
            <a:r>
              <a:t> </a:t>
            </a:r>
          </a:p>
        </p:txBody>
      </p:sp>
      <p:pic>
        <p:nvPicPr>
          <p:cNvPr id="2491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0"/>
              </a:rPr>
              <a:t>https://mc-stan.org/users/interfaces/rstan</a:t>
            </a:r>
            <a:r>
              <a:t> </a:t>
            </a:r>
          </a:p>
        </p:txBody>
      </p:sp>
      <p:sp>
        <p:nvSpPr>
          <p:cNvPr id="2493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hlinkClick r:id="rId11"/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hlinkClick r:id="rId12"/>
              </a:rPr>
              <a:t>https://tensorflow.rstudio.com/</a:t>
            </a:r>
            <a:r>
              <a:t> </a:t>
            </a:r>
          </a:p>
        </p:txBody>
      </p:sp>
      <p:sp>
        <p:nvSpPr>
          <p:cNvPr id="2494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3"/>
              </a:rPr>
              <a:t>https://plotly-r.com/d-charts.html</a:t>
            </a:r>
            <a:r>
              <a:t> </a:t>
            </a:r>
          </a:p>
        </p:txBody>
      </p:sp>
      <p:sp>
        <p:nvSpPr>
          <p:cNvPr id="2495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6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7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8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0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1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2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3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4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6"/>
              </a:rPr>
              <a:t>https://gganimate.com/articles/gganimate.html</a:t>
            </a:r>
            <a:r>
              <a:t> </a:t>
            </a:r>
          </a:p>
        </p:txBody>
      </p:sp>
      <p:sp>
        <p:nvSpPr>
          <p:cNvPr id="2505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7"/>
              </a:rPr>
              <a:t>https://shiny.rstudio.com/</a:t>
            </a:r>
            <a:r>
              <a:t> </a:t>
            </a:r>
          </a:p>
        </p:txBody>
      </p:sp>
      <p:pic>
        <p:nvPicPr>
          <p:cNvPr id="2506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7" name="42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4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1E8E-4F57-71C8-D548-DEAE09DE9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Rectangle">
            <a:extLst>
              <a:ext uri="{FF2B5EF4-FFF2-40B4-BE49-F238E27FC236}">
                <a16:creationId xmlns:a16="http://schemas.microsoft.com/office/drawing/2014/main" id="{A6169412-AF37-E6D5-3959-1E51E4A79992}"/>
              </a:ext>
            </a:extLst>
          </p:cNvPr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93" name="REPRODUCIBLE ANALYSIS">
            <a:extLst>
              <a:ext uri="{FF2B5EF4-FFF2-40B4-BE49-F238E27FC236}">
                <a16:creationId xmlns:a16="http://schemas.microsoft.com/office/drawing/2014/main" id="{3A807567-7ED2-1BEB-B625-D406409CA232}"/>
              </a:ext>
            </a:extLst>
          </p:cNvPr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grpSp>
        <p:nvGrpSpPr>
          <p:cNvPr id="1302" name="Group">
            <a:extLst>
              <a:ext uri="{FF2B5EF4-FFF2-40B4-BE49-F238E27FC236}">
                <a16:creationId xmlns:a16="http://schemas.microsoft.com/office/drawing/2014/main" id="{E6FAB43A-E5FF-9E17-0DE2-DF8E80D86F94}"/>
              </a:ext>
            </a:extLst>
          </p:cNvPr>
          <p:cNvGrpSpPr/>
          <p:nvPr/>
        </p:nvGrpSpPr>
        <p:grpSpPr>
          <a:xfrm>
            <a:off x="1985798" y="1072813"/>
            <a:ext cx="9486171" cy="3257709"/>
            <a:chOff x="0" y="218268"/>
            <a:chExt cx="9486170" cy="3257709"/>
          </a:xfrm>
        </p:grpSpPr>
        <p:sp>
          <p:nvSpPr>
            <p:cNvPr id="1299" name="RMARKDOWN">
              <a:extLst>
                <a:ext uri="{FF2B5EF4-FFF2-40B4-BE49-F238E27FC236}">
                  <a16:creationId xmlns:a16="http://schemas.microsoft.com/office/drawing/2014/main" id="{68F58305-D165-3754-0BF0-A4D3B6A3E5D9}"/>
                </a:ext>
              </a:extLst>
            </p:cNvPr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MORE R WITH US?</a:t>
              </a:r>
              <a:endParaRPr dirty="0"/>
            </a:p>
          </p:txBody>
        </p:sp>
        <p:sp>
          <p:nvSpPr>
            <p:cNvPr id="1301" name="Line">
              <a:extLst>
                <a:ext uri="{FF2B5EF4-FFF2-40B4-BE49-F238E27FC236}">
                  <a16:creationId xmlns:a16="http://schemas.microsoft.com/office/drawing/2014/main" id="{1A85CAFC-5866-6F49-257B-946E426D7858}"/>
                </a:ext>
              </a:extLst>
            </p:cNvPr>
            <p:cNvSpPr/>
            <p:nvPr/>
          </p:nvSpPr>
          <p:spPr>
            <a:xfrm>
              <a:off x="111502" y="218268"/>
              <a:ext cx="87311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04" name="24">
            <a:extLst>
              <a:ext uri="{FF2B5EF4-FFF2-40B4-BE49-F238E27FC236}">
                <a16:creationId xmlns:a16="http://schemas.microsoft.com/office/drawing/2014/main" id="{30BED855-6B75-37E7-0644-855A386115DE}"/>
              </a:ext>
            </a:extLst>
          </p:cNvPr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DBAD07C3-9ACF-2708-C661-30E80A31C3BD}"/>
              </a:ext>
            </a:extLst>
          </p:cNvPr>
          <p:cNvSpPr txBox="1"/>
          <p:nvPr/>
        </p:nvSpPr>
        <p:spPr>
          <a:xfrm>
            <a:off x="2097300" y="4330522"/>
            <a:ext cx="9691540" cy="42575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5400" b="0" i="0" u="none" strike="noStrike" cap="none" spc="0" normalizeH="0" baseline="0" dirty="0">
                <a:ln>
                  <a:noFill/>
                </a:ln>
                <a:solidFill>
                  <a:srgbClr val="355B6E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Drop-in </a:t>
            </a:r>
            <a:r>
              <a:rPr kumimoji="0" lang="da-DK" sz="5400" b="0" i="0" u="none" strike="noStrike" cap="none" spc="0" normalizeH="0" baseline="0" dirty="0" err="1">
                <a:ln>
                  <a:noFill/>
                </a:ln>
                <a:solidFill>
                  <a:srgbClr val="355B6E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Thursday</a:t>
            </a:r>
            <a:r>
              <a:rPr kumimoji="0" lang="da-DK" sz="5400" b="0" i="0" u="none" strike="noStrike" cap="none" spc="0" normalizeH="0" baseline="0" dirty="0">
                <a:ln>
                  <a:noFill/>
                </a:ln>
                <a:solidFill>
                  <a:srgbClr val="355B6E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(13-15)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5400" b="0" i="0" u="none" strike="noStrike" cap="none" spc="0" normalizeH="0" baseline="0" dirty="0" err="1">
                <a:ln>
                  <a:noFill/>
                </a:ln>
                <a:solidFill>
                  <a:srgbClr val="355B6E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Consultation</a:t>
            </a:r>
            <a:r>
              <a:rPr kumimoji="0" lang="da-DK" sz="5400" b="0" i="0" u="none" strike="noStrike" cap="none" spc="0" normalizeH="0" baseline="0" dirty="0">
                <a:ln>
                  <a:noFill/>
                </a:ln>
                <a:solidFill>
                  <a:srgbClr val="355B6E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 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5400" b="0" i="0" u="none" strike="noStrike" cap="none" spc="0" normalizeH="0" baseline="0" dirty="0" err="1">
                <a:ln>
                  <a:noFill/>
                </a:ln>
                <a:solidFill>
                  <a:srgbClr val="355B6E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Commission</a:t>
            </a:r>
            <a:r>
              <a:rPr kumimoji="0" lang="da-DK" sz="5400" b="0" i="0" u="none" strike="noStrike" cap="none" spc="0" normalizeH="0" baseline="0" dirty="0">
                <a:ln>
                  <a:noFill/>
                </a:ln>
                <a:solidFill>
                  <a:srgbClr val="355B6E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Supervision 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kumimoji="0" lang="da-DK" sz="5400" b="0" i="0" u="none" strike="noStrike" cap="none" spc="0" normalizeH="0" baseline="0" dirty="0" err="1">
                <a:ln>
                  <a:noFill/>
                </a:ln>
                <a:solidFill>
                  <a:srgbClr val="355B6E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Commission</a:t>
            </a:r>
            <a:r>
              <a:rPr kumimoji="0" lang="da-DK" sz="5400" b="0" i="0" u="none" strike="noStrike" cap="none" spc="0" normalizeH="0" baseline="0" dirty="0">
                <a:ln>
                  <a:noFill/>
                </a:ln>
                <a:solidFill>
                  <a:srgbClr val="355B6E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Research 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a-DK" sz="54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256DF869-282B-F322-89BC-D685050AC449}"/>
              </a:ext>
            </a:extLst>
          </p:cNvPr>
          <p:cNvSpPr txBox="1"/>
          <p:nvPr/>
        </p:nvSpPr>
        <p:spPr>
          <a:xfrm>
            <a:off x="2273042" y="12283417"/>
            <a:ext cx="6473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>
                <a:solidFill>
                  <a:srgbClr val="355B6E"/>
                </a:solidFill>
              </a:rPr>
              <a:t>Read more on </a:t>
            </a:r>
            <a:r>
              <a:rPr lang="da-DK" b="1" dirty="0" err="1">
                <a:solidFill>
                  <a:srgbClr val="355B6E"/>
                </a:solidFill>
              </a:rPr>
              <a:t>HeaDS</a:t>
            </a:r>
            <a:r>
              <a:rPr lang="da-DK" b="1" dirty="0">
                <a:solidFill>
                  <a:srgbClr val="355B6E"/>
                </a:solidFill>
              </a:rPr>
              <a:t> Website!</a:t>
            </a:r>
          </a:p>
          <a:p>
            <a:pPr algn="ctr"/>
            <a:r>
              <a:rPr lang="da-DK" sz="2000" b="1" dirty="0">
                <a:solidFill>
                  <a:srgbClr val="355B6E"/>
                </a:solidFill>
                <a:hlinkClick r:id="rId3"/>
              </a:rPr>
              <a:t>https://heads.ku.dk</a:t>
            </a:r>
            <a:r>
              <a:rPr lang="da-DK" sz="2000" b="1" dirty="0">
                <a:solidFill>
                  <a:srgbClr val="355B6E"/>
                </a:solidFill>
              </a:rPr>
              <a:t> </a:t>
            </a:r>
          </a:p>
        </p:txBody>
      </p:sp>
      <p:pic>
        <p:nvPicPr>
          <p:cNvPr id="5" name="Billede 4" descr="Et billede, der indeholder mønster, kvadratisk, kunst, Symmetri&#10;&#10;Automatisk genereret beskrivelse">
            <a:extLst>
              <a:ext uri="{FF2B5EF4-FFF2-40B4-BE49-F238E27FC236}">
                <a16:creationId xmlns:a16="http://schemas.microsoft.com/office/drawing/2014/main" id="{B5CB1044-613A-863B-51C9-A0B9F09CF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190" y="7939464"/>
            <a:ext cx="4345633" cy="4345633"/>
          </a:xfrm>
          <a:prstGeom prst="rect">
            <a:avLst/>
          </a:prstGeom>
        </p:spPr>
      </p:pic>
      <p:pic>
        <p:nvPicPr>
          <p:cNvPr id="6" name="Billede 5" descr="Et billede, der indeholder mønster, kvadratisk, Symmetri, design&#10;&#10;Automatisk genereret beskrivelse">
            <a:extLst>
              <a:ext uri="{FF2B5EF4-FFF2-40B4-BE49-F238E27FC236}">
                <a16:creationId xmlns:a16="http://schemas.microsoft.com/office/drawing/2014/main" id="{038674DC-C2F2-F693-DA79-C4FA27AF1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7526" y="7939464"/>
            <a:ext cx="4345633" cy="4345633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E776814-E97F-0B20-E8BE-0967ADA1FF8F}"/>
              </a:ext>
            </a:extLst>
          </p:cNvPr>
          <p:cNvSpPr txBox="1"/>
          <p:nvPr/>
        </p:nvSpPr>
        <p:spPr>
          <a:xfrm>
            <a:off x="14263380" y="12283416"/>
            <a:ext cx="6473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>
                <a:solidFill>
                  <a:srgbClr val="355B6E"/>
                </a:solidFill>
              </a:rPr>
              <a:t>Flow </a:t>
            </a:r>
            <a:r>
              <a:rPr lang="da-DK" b="1" dirty="0" err="1">
                <a:solidFill>
                  <a:srgbClr val="355B6E"/>
                </a:solidFill>
              </a:rPr>
              <a:t>HeaDS</a:t>
            </a:r>
            <a:r>
              <a:rPr lang="da-DK" b="1" dirty="0">
                <a:solidFill>
                  <a:srgbClr val="355B6E"/>
                </a:solidFill>
              </a:rPr>
              <a:t> on LinkedIn!</a:t>
            </a:r>
          </a:p>
          <a:p>
            <a:pPr algn="ctr"/>
            <a:r>
              <a:rPr lang="da-DK" sz="2000" b="1" dirty="0">
                <a:solidFill>
                  <a:srgbClr val="355B6E"/>
                </a:solidFill>
                <a:hlinkClick r:id="rId6"/>
              </a:rPr>
              <a:t>https://www.linkedin.com/company/ucph-heads/</a:t>
            </a:r>
            <a:r>
              <a:rPr lang="da-DK" sz="2000" b="1" dirty="0">
                <a:solidFill>
                  <a:srgbClr val="355B6E"/>
                </a:solidFill>
              </a:rPr>
              <a:t> 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C5F12D0C-4F7F-08DC-080E-607845DB774F}"/>
              </a:ext>
            </a:extLst>
          </p:cNvPr>
          <p:cNvSpPr txBox="1"/>
          <p:nvPr/>
        </p:nvSpPr>
        <p:spPr>
          <a:xfrm>
            <a:off x="13378960" y="4586270"/>
            <a:ext cx="9691540" cy="2595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5400" b="0" i="0" u="none" strike="noStrike" cap="none" spc="0" normalizeH="0" baseline="0" dirty="0" err="1">
                <a:ln>
                  <a:noFill/>
                </a:ln>
                <a:solidFill>
                  <a:srgbClr val="355B6E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Sharing</a:t>
            </a:r>
            <a:r>
              <a:rPr kumimoji="0" lang="da-DK" sz="5400" b="0" i="0" u="none" strike="noStrike" cap="none" spc="0" normalizeH="0" baseline="0" dirty="0">
                <a:ln>
                  <a:noFill/>
                </a:ln>
                <a:solidFill>
                  <a:srgbClr val="355B6E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Events</a:t>
            </a:r>
            <a:r>
              <a:rPr lang="da-DK" sz="5400" dirty="0">
                <a:solidFill>
                  <a:srgbClr val="355B6E"/>
                </a:solidFill>
              </a:rPr>
              <a:t> and</a:t>
            </a:r>
            <a:r>
              <a:rPr kumimoji="0" lang="da-DK" sz="5400" b="0" i="0" u="none" strike="noStrike" cap="none" spc="0" normalizeH="0" baseline="0" dirty="0">
                <a:ln>
                  <a:noFill/>
                </a:ln>
                <a:solidFill>
                  <a:srgbClr val="355B6E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Conferences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5400" dirty="0">
                <a:solidFill>
                  <a:srgbClr val="355B6E"/>
                </a:solidFill>
              </a:rPr>
              <a:t>Course </a:t>
            </a:r>
            <a:r>
              <a:rPr lang="da-DK" sz="5400" dirty="0" err="1">
                <a:solidFill>
                  <a:srgbClr val="355B6E"/>
                </a:solidFill>
              </a:rPr>
              <a:t>Registration</a:t>
            </a:r>
            <a:r>
              <a:rPr lang="da-DK" sz="5400" dirty="0">
                <a:solidFill>
                  <a:srgbClr val="355B6E"/>
                </a:solidFill>
              </a:rPr>
              <a:t> Reminder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a-DK" sz="5400" b="0" i="0" u="none" strike="noStrike" cap="none" spc="0" normalizeH="0" baseline="0" dirty="0">
              <a:ln>
                <a:noFill/>
              </a:ln>
              <a:solidFill>
                <a:srgbClr val="355B6E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8933078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1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2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513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521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19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4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5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6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7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8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520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"/>
          <p:cNvSpPr/>
          <p:nvPr/>
        </p:nvSpPr>
        <p:spPr>
          <a:xfrm>
            <a:off x="-20138" y="-38818"/>
            <a:ext cx="24682044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18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15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6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17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19" name="5"/>
          <p:cNvSpPr txBox="1"/>
          <p:nvPr/>
        </p:nvSpPr>
        <p:spPr>
          <a:xfrm>
            <a:off x="374649" y="13061950"/>
            <a:ext cx="413743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0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1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3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27" name="Group"/>
          <p:cNvGrpSpPr/>
          <p:nvPr/>
        </p:nvGrpSpPr>
        <p:grpSpPr>
          <a:xfrm>
            <a:off x="16841623" y="6671938"/>
            <a:ext cx="1613099" cy="1652297"/>
            <a:chOff x="0" y="-28817"/>
            <a:chExt cx="1613098" cy="1652295"/>
          </a:xfrm>
        </p:grpSpPr>
        <p:sp>
          <p:nvSpPr>
            <p:cNvPr id="224" name="Oval"/>
            <p:cNvSpPr/>
            <p:nvPr/>
          </p:nvSpPr>
          <p:spPr>
            <a:xfrm>
              <a:off x="0" y="33156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5" name="Oval"/>
            <p:cNvSpPr/>
            <p:nvPr/>
          </p:nvSpPr>
          <p:spPr>
            <a:xfrm>
              <a:off x="356490" y="79327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6" name="R"/>
            <p:cNvSpPr txBox="1"/>
            <p:nvPr/>
          </p:nvSpPr>
          <p:spPr>
            <a:xfrm>
              <a:off x="411583" y="-28818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48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37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28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29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0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1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2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3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4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5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47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38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9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0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4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5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49" name="excel-3-xxl.png" descr="excel-3-xx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0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1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53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56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54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5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59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57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8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2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0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1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65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63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4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8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66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7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1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69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0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2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3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77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75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6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78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79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0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1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2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83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84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85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86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87" name="Cells are mutable - ‘bad’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Cells are mutable - ‘bad’</a:t>
            </a:r>
          </a:p>
        </p:txBody>
      </p:sp>
      <p:sp>
        <p:nvSpPr>
          <p:cNvPr id="288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9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0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293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1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2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96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294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5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299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297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8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2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0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1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5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03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4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1" animBg="1" advAuto="0"/>
      <p:bldP spid="253" grpId="2" animBg="1" advAuto="0"/>
      <p:bldP spid="256" grpId="14" animBg="1" advAuto="0"/>
      <p:bldP spid="259" grpId="15" animBg="1" advAuto="0"/>
      <p:bldP spid="262" grpId="19" animBg="1" advAuto="0"/>
      <p:bldP spid="265" grpId="20" animBg="1" advAuto="0"/>
      <p:bldP spid="268" grpId="5" animBg="1" advAuto="0"/>
      <p:bldP spid="271" grpId="6" animBg="1" advAuto="0"/>
      <p:bldP spid="274" grpId="9" animBg="1" advAuto="0"/>
      <p:bldP spid="277" grpId="10" animBg="1" advAuto="0"/>
      <p:bldP spid="278" grpId="4" animBg="1" advAuto="0"/>
      <p:bldP spid="279" grpId="3" animBg="1" advAuto="0"/>
      <p:bldP spid="280" grpId="8" animBg="1" advAuto="0"/>
      <p:bldP spid="281" grpId="7" animBg="1" advAuto="0"/>
      <p:bldP spid="282" grpId="13" animBg="1" advAuto="0"/>
      <p:bldP spid="283" grpId="12" animBg="1" advAuto="0"/>
      <p:bldP spid="284" grpId="17" animBg="1" advAuto="0"/>
      <p:bldP spid="285" grpId="18" animBg="1" advAuto="0"/>
      <p:bldP spid="286" grpId="22" animBg="1" advAuto="0"/>
      <p:bldP spid="287" grpId="21" animBg="1" advAuto="0"/>
      <p:bldP spid="289" grpId="27" animBg="1" advAuto="0"/>
      <p:bldP spid="290" grpId="26" animBg="1" advAuto="0"/>
      <p:bldP spid="293" grpId="25" animBg="1" advAuto="0"/>
      <p:bldP spid="296" grpId="23" animBg="1" advAuto="0"/>
      <p:bldP spid="299" grpId="24" animBg="1" advAuto="0"/>
      <p:bldP spid="302" grpId="11" animBg="1" advAuto="0"/>
      <p:bldP spid="305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Other cool things </a:t>
            </a:r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35" name="rmarkdown.png" descr="rmarkdown.png"/>
          <p:cNvPicPr>
            <a:picLocks noChangeAspect="1"/>
          </p:cNvPicPr>
          <p:nvPr/>
        </p:nvPicPr>
        <p:blipFill>
          <a:blip r:embed="rId5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7" name="APPLIED STATISTICS IN R"/>
          <p:cNvSpPr txBox="1"/>
          <p:nvPr/>
        </p:nvSpPr>
        <p:spPr>
          <a:xfrm>
            <a:off x="10206246" y="126272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APPLIED STATISTICS IN R</a:t>
            </a:r>
          </a:p>
        </p:txBody>
      </p:sp>
      <p:grpSp>
        <p:nvGrpSpPr>
          <p:cNvPr id="349" name="Group"/>
          <p:cNvGrpSpPr/>
          <p:nvPr/>
        </p:nvGrpSpPr>
        <p:grpSpPr>
          <a:xfrm>
            <a:off x="10708095" y="11392527"/>
            <a:ext cx="2989869" cy="1128300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3221116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Statistics</a:t>
            </a:r>
            <a:endParaRPr dirty="0"/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64243" y="10937159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Linear</a:t>
            </a:r>
            <a:r>
              <a:rPr lang="da-DK" dirty="0"/>
              <a:t> models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ANOVA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F-test</a:t>
            </a:r>
            <a:endParaRPr dirty="0"/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7" name="APPLIED STATISTICS IN R"/>
          <p:cNvSpPr txBox="1"/>
          <p:nvPr/>
        </p:nvSpPr>
        <p:spPr>
          <a:xfrm>
            <a:off x="10206246" y="126272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YOUR COOL HEAD AFTER THIS COURSE</a:t>
            </a:r>
            <a:endParaRPr dirty="0"/>
          </a:p>
        </p:txBody>
      </p:sp>
      <p:grpSp>
        <p:nvGrpSpPr>
          <p:cNvPr id="349" name="Group"/>
          <p:cNvGrpSpPr/>
          <p:nvPr/>
        </p:nvGrpSpPr>
        <p:grpSpPr>
          <a:xfrm>
            <a:off x="19397043" y="10277143"/>
            <a:ext cx="1596756" cy="561922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6" name="Grafik 5" descr="Ansigt med solbriller med massiv udfyldning med massiv udfyldning">
            <a:extLst>
              <a:ext uri="{FF2B5EF4-FFF2-40B4-BE49-F238E27FC236}">
                <a16:creationId xmlns:a16="http://schemas.microsoft.com/office/drawing/2014/main" id="{1221BEC5-2CA0-6A48-3DB7-82B93F9985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7929" y="11315683"/>
            <a:ext cx="1459788" cy="14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153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/>
          <p:cNvSpPr/>
          <p:nvPr/>
        </p:nvSpPr>
        <p:spPr>
          <a:xfrm>
            <a:off x="11874950" y="-137444"/>
            <a:ext cx="10925559" cy="140417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1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59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2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3" name="7"/>
          <p:cNvSpPr txBox="1"/>
          <p:nvPr/>
        </p:nvSpPr>
        <p:spPr>
          <a:xfrm>
            <a:off x="380801" y="13217578"/>
            <a:ext cx="413527" cy="9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64" name="DAY 1: Holst aud."/>
          <p:cNvSpPr txBox="1"/>
          <p:nvPr/>
        </p:nvSpPr>
        <p:spPr>
          <a:xfrm>
            <a:off x="1993382" y="4823442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</a:t>
            </a:r>
            <a:r>
              <a:rPr sz="1200" b="0" dirty="0"/>
              <a:t> </a:t>
            </a:r>
          </a:p>
        </p:txBody>
      </p:sp>
      <p:sp>
        <p:nvSpPr>
          <p:cNvPr id="365" name="DAY 2: Holst aud."/>
          <p:cNvSpPr txBox="1"/>
          <p:nvPr/>
        </p:nvSpPr>
        <p:spPr>
          <a:xfrm>
            <a:off x="11872409" y="4791027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</a:t>
            </a:r>
            <a:r>
              <a:rPr sz="1200" b="0" dirty="0"/>
              <a:t> </a:t>
            </a:r>
          </a:p>
        </p:txBody>
      </p:sp>
      <p:sp>
        <p:nvSpPr>
          <p:cNvPr id="368" name="08:30 - Installation Issues &amp; Coffee…"/>
          <p:cNvSpPr txBox="1"/>
          <p:nvPr/>
        </p:nvSpPr>
        <p:spPr>
          <a:xfrm>
            <a:off x="1993382" y="6286297"/>
            <a:ext cx="6062503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</a:t>
            </a:r>
            <a:r>
              <a:rPr lang="da-DK" dirty="0"/>
              <a:t>+</a:t>
            </a:r>
            <a:r>
              <a:rPr dirty="0"/>
              <a:t>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dirty="0" err="1"/>
              <a:t>Tidyverse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15:15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See you tomorrow</a:t>
            </a:r>
          </a:p>
        </p:txBody>
      </p:sp>
      <p:sp>
        <p:nvSpPr>
          <p:cNvPr id="369" name="08:30 - Coffee…"/>
          <p:cNvSpPr txBox="1"/>
          <p:nvPr/>
        </p:nvSpPr>
        <p:spPr>
          <a:xfrm>
            <a:off x="11872409" y="6019721"/>
            <a:ext cx="7724817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</a:t>
            </a:r>
            <a:r>
              <a:rPr lang="da-DK" dirty="0"/>
              <a:t>-</a:t>
            </a:r>
            <a:r>
              <a:rPr dirty="0"/>
              <a:t> Coffee</a:t>
            </a:r>
            <a:r>
              <a:rPr lang="da-DK" dirty="0"/>
              <a:t> + </a:t>
            </a:r>
            <a:r>
              <a:rPr lang="da-DK" dirty="0" err="1"/>
              <a:t>Optional</a:t>
            </a:r>
            <a:r>
              <a:rPr lang="da-DK" dirty="0"/>
              <a:t> Q&amp;A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lang="da-DK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lang="da-DK" dirty="0"/>
              <a:t> </a:t>
            </a:r>
            <a:r>
              <a:rPr lang="da-DK" dirty="0" err="1"/>
              <a:t>Exercise</a:t>
            </a:r>
            <a:r>
              <a:rPr lang="da-DK" dirty="0"/>
              <a:t> (</a:t>
            </a:r>
            <a:r>
              <a:rPr lang="da-DK" dirty="0" err="1"/>
              <a:t>cont</a:t>
            </a:r>
            <a:r>
              <a:rPr lang="da-DK" dirty="0"/>
              <a:t>.)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Basic Data Analysis </a:t>
            </a:r>
            <a:r>
              <a:rPr lang="da-DK" dirty="0" err="1"/>
              <a:t>Exercise</a:t>
            </a:r>
            <a:r>
              <a:rPr lang="da-DK" sz="1100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</a:t>
            </a:r>
            <a:r>
              <a:rPr lang="da-DK" dirty="0"/>
              <a:t>-</a:t>
            </a:r>
            <a:r>
              <a:rPr dirty="0"/>
              <a:t> Break</a:t>
            </a:r>
            <a:r>
              <a:rPr lang="da-DK" dirty="0"/>
              <a:t> + Course Evaluation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Basic Data Analysis Exercise</a:t>
            </a:r>
            <a:r>
              <a:rPr lang="da-DK" dirty="0"/>
              <a:t> (</a:t>
            </a:r>
            <a:r>
              <a:rPr lang="da-DK" dirty="0" err="1"/>
              <a:t>cont</a:t>
            </a:r>
            <a:r>
              <a:rPr lang="da-DK" dirty="0"/>
              <a:t>.)</a:t>
            </a:r>
            <a:r>
              <a:rPr sz="1200" dirty="0"/>
              <a:t>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15:45 - Cool things in R </a:t>
            </a:r>
            <a:r>
              <a:rPr lang="da-DK" dirty="0"/>
              <a:t>+</a:t>
            </a:r>
            <a:r>
              <a:rPr dirty="0"/>
              <a:t> Course Evaluation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16:00 -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370" name="Line"/>
          <p:cNvSpPr/>
          <p:nvPr/>
        </p:nvSpPr>
        <p:spPr>
          <a:xfrm>
            <a:off x="1999580" y="5797843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12642</TotalTime>
  <Words>5573</Words>
  <Application>Microsoft Macintosh PowerPoint</Application>
  <PresentationFormat>Brugerdefineret</PresentationFormat>
  <Paragraphs>1072</Paragraphs>
  <Slides>54</Slides>
  <Notes>21</Notes>
  <HiddenSlides>12</HiddenSlides>
  <MMClips>0</MMClips>
  <ScaleCrop>false</ScaleCrop>
  <HeadingPairs>
    <vt:vector size="6" baseType="variant">
      <vt:variant>
        <vt:lpstr>Benyttede skrifttyper</vt:lpstr>
      </vt:variant>
      <vt:variant>
        <vt:i4>9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54</vt:i4>
      </vt:variant>
    </vt:vector>
  </HeadingPairs>
  <TitlesOfParts>
    <vt:vector size="64" baseType="lpstr">
      <vt:lpstr>Arial</vt:lpstr>
      <vt:lpstr>Calibri</vt:lpstr>
      <vt:lpstr>Calibri Light</vt:lpstr>
      <vt:lpstr>Courier</vt:lpstr>
      <vt:lpstr>Courier New</vt:lpstr>
      <vt:lpstr>Helvetica</vt:lpstr>
      <vt:lpstr>Lucida Grande</vt:lpstr>
      <vt:lpstr>Roboto-Medium</vt:lpstr>
      <vt:lpstr>Times Roman</vt:lpstr>
      <vt:lpstr>White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Helene Scheel Wegener</cp:lastModifiedBy>
  <cp:revision>167</cp:revision>
  <dcterms:modified xsi:type="dcterms:W3CDTF">2024-10-25T08:40:22Z</dcterms:modified>
</cp:coreProperties>
</file>